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44" r:id="rId2"/>
    <p:sldId id="413" r:id="rId3"/>
    <p:sldId id="590" r:id="rId4"/>
    <p:sldId id="414" r:id="rId5"/>
    <p:sldId id="547" r:id="rId6"/>
    <p:sldId id="571" r:id="rId7"/>
    <p:sldId id="558" r:id="rId8"/>
    <p:sldId id="577" r:id="rId9"/>
    <p:sldId id="575" r:id="rId10"/>
    <p:sldId id="548" r:id="rId11"/>
    <p:sldId id="418" r:id="rId12"/>
    <p:sldId id="578" r:id="rId13"/>
    <p:sldId id="591" r:id="rId14"/>
    <p:sldId id="435" r:id="rId15"/>
    <p:sldId id="436" r:id="rId16"/>
    <p:sldId id="437" r:id="rId17"/>
    <p:sldId id="438" r:id="rId18"/>
    <p:sldId id="439" r:id="rId19"/>
    <p:sldId id="440" r:id="rId20"/>
    <p:sldId id="589" r:id="rId21"/>
    <p:sldId id="419" r:id="rId22"/>
    <p:sldId id="420" r:id="rId23"/>
    <p:sldId id="579" r:id="rId24"/>
    <p:sldId id="421" r:id="rId25"/>
    <p:sldId id="422" r:id="rId26"/>
    <p:sldId id="580" r:id="rId27"/>
    <p:sldId id="581" r:id="rId28"/>
    <p:sldId id="550" r:id="rId29"/>
    <p:sldId id="551" r:id="rId30"/>
    <p:sldId id="552" r:id="rId31"/>
    <p:sldId id="554" r:id="rId32"/>
    <p:sldId id="582" r:id="rId33"/>
    <p:sldId id="583" r:id="rId34"/>
    <p:sldId id="584" r:id="rId35"/>
    <p:sldId id="559" r:id="rId36"/>
    <p:sldId id="585" r:id="rId37"/>
    <p:sldId id="573" r:id="rId38"/>
    <p:sldId id="557" r:id="rId39"/>
    <p:sldId id="423" r:id="rId40"/>
    <p:sldId id="586" r:id="rId41"/>
    <p:sldId id="560" r:id="rId42"/>
    <p:sldId id="592" r:id="rId43"/>
    <p:sldId id="425" r:id="rId44"/>
    <p:sldId id="565" r:id="rId45"/>
    <p:sldId id="566" r:id="rId46"/>
    <p:sldId id="426" r:id="rId47"/>
    <p:sldId id="587" r:id="rId48"/>
    <p:sldId id="588" r:id="rId49"/>
    <p:sldId id="562" r:id="rId50"/>
    <p:sldId id="544" r:id="rId51"/>
    <p:sldId id="424" r:id="rId52"/>
    <p:sldId id="593" r:id="rId53"/>
    <p:sldId id="431" r:id="rId54"/>
    <p:sldId id="432"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63" autoAdjust="0"/>
    <p:restoredTop sz="94660"/>
  </p:normalViewPr>
  <p:slideViewPr>
    <p:cSldViewPr>
      <p:cViewPr varScale="1">
        <p:scale>
          <a:sx n="78" d="100"/>
          <a:sy n="78" d="100"/>
        </p:scale>
        <p:origin x="-65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B9720-FA38-4717-BA03-90BD0681B570}" type="datetimeFigureOut">
              <a:rPr lang="en-US" smtClean="0"/>
              <a:t>5/28/2014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0C6B41-DB9B-441D-B56B-27CC79C2E3E5}" type="slidenum">
              <a:rPr lang="en-US" smtClean="0"/>
              <a:t>‹#›</a:t>
            </a:fld>
            <a:endParaRPr lang="en-US"/>
          </a:p>
        </p:txBody>
      </p:sp>
    </p:spTree>
    <p:extLst>
      <p:ext uri="{BB962C8B-B14F-4D97-AF65-F5344CB8AC3E}">
        <p14:creationId xmlns:p14="http://schemas.microsoft.com/office/powerpoint/2010/main" val="3018996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6A282-E988-4694-97FD-4800360317F0}" type="slidenum">
              <a:rPr lang="en-US" altLang="en-US"/>
              <a:pPr/>
              <a:t>2</a:t>
            </a:fld>
            <a:endParaRPr lang="en-US" altLang="en-US"/>
          </a:p>
        </p:txBody>
      </p:sp>
      <p:sp>
        <p:nvSpPr>
          <p:cNvPr id="988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81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514493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8F8D8-7C56-4D19-BB72-F49C2E2EA3B4}" type="slidenum">
              <a:rPr lang="en-US" altLang="en-US"/>
              <a:pPr/>
              <a:t>12</a:t>
            </a:fld>
            <a:endParaRPr lang="en-US" altLang="en-US"/>
          </a:p>
        </p:txBody>
      </p:sp>
      <p:sp>
        <p:nvSpPr>
          <p:cNvPr id="994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43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27847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39B86-EEA9-4660-8A11-063ADBA83462}" type="slidenum">
              <a:rPr lang="en-US" altLang="en-US"/>
              <a:pPr/>
              <a:t>14</a:t>
            </a:fld>
            <a:endParaRPr lang="en-US" altLang="en-US"/>
          </a:p>
        </p:txBody>
      </p:sp>
      <p:sp>
        <p:nvSpPr>
          <p:cNvPr id="10229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29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US" altLang="en-US"/>
              <a:t>Answer: A</a:t>
            </a:r>
          </a:p>
          <a:p>
            <a:pPr marL="228600" indent="-228600"/>
            <a:endParaRPr lang="en-US" altLang="en-US"/>
          </a:p>
        </p:txBody>
      </p:sp>
    </p:spTree>
    <p:extLst>
      <p:ext uri="{BB962C8B-B14F-4D97-AF65-F5344CB8AC3E}">
        <p14:creationId xmlns:p14="http://schemas.microsoft.com/office/powerpoint/2010/main" val="95792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897E7-40E1-45D9-8368-A7DEAE6145FA}" type="slidenum">
              <a:rPr lang="en-US" altLang="en-US"/>
              <a:pPr/>
              <a:t>15</a:t>
            </a:fld>
            <a:endParaRPr lang="en-US" altLang="en-US"/>
          </a:p>
        </p:txBody>
      </p:sp>
      <p:sp>
        <p:nvSpPr>
          <p:cNvPr id="10250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50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US" altLang="en-US"/>
              <a:t>Answer: A</a:t>
            </a:r>
          </a:p>
          <a:p>
            <a:pPr marL="228600" indent="-228600"/>
            <a:endParaRPr lang="en-US" altLang="en-US"/>
          </a:p>
        </p:txBody>
      </p:sp>
    </p:spTree>
    <p:extLst>
      <p:ext uri="{BB962C8B-B14F-4D97-AF65-F5344CB8AC3E}">
        <p14:creationId xmlns:p14="http://schemas.microsoft.com/office/powerpoint/2010/main" val="2168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537D66-1729-4922-9D71-22DAFEEABC57}" type="slidenum">
              <a:rPr lang="en-US" altLang="en-US"/>
              <a:pPr/>
              <a:t>16</a:t>
            </a:fld>
            <a:endParaRPr lang="en-US" altLang="en-US"/>
          </a:p>
        </p:txBody>
      </p:sp>
      <p:sp>
        <p:nvSpPr>
          <p:cNvPr id="10270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70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US" altLang="en-US"/>
              <a:t>Answer: D</a:t>
            </a:r>
          </a:p>
          <a:p>
            <a:pPr marL="228600" indent="-228600"/>
            <a:endParaRPr lang="en-US" altLang="en-US"/>
          </a:p>
        </p:txBody>
      </p:sp>
    </p:spTree>
    <p:extLst>
      <p:ext uri="{BB962C8B-B14F-4D97-AF65-F5344CB8AC3E}">
        <p14:creationId xmlns:p14="http://schemas.microsoft.com/office/powerpoint/2010/main" val="422202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CECC3-CF60-4329-A58B-8117712CCE8D}" type="slidenum">
              <a:rPr lang="en-US" altLang="en-US"/>
              <a:pPr/>
              <a:t>17</a:t>
            </a:fld>
            <a:endParaRPr lang="en-US" altLang="en-US"/>
          </a:p>
        </p:txBody>
      </p:sp>
      <p:sp>
        <p:nvSpPr>
          <p:cNvPr id="10291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91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US" altLang="en-US"/>
              <a:t>Answer: D</a:t>
            </a:r>
          </a:p>
          <a:p>
            <a:pPr marL="228600" indent="-228600"/>
            <a:endParaRPr lang="en-US" altLang="en-US"/>
          </a:p>
        </p:txBody>
      </p:sp>
    </p:spTree>
    <p:extLst>
      <p:ext uri="{BB962C8B-B14F-4D97-AF65-F5344CB8AC3E}">
        <p14:creationId xmlns:p14="http://schemas.microsoft.com/office/powerpoint/2010/main" val="3701438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EB486-9980-474D-BE38-E7B71A1D0183}" type="slidenum">
              <a:rPr lang="en-US" altLang="en-US"/>
              <a:pPr/>
              <a:t>18</a:t>
            </a:fld>
            <a:endParaRPr lang="en-US" altLang="en-US"/>
          </a:p>
        </p:txBody>
      </p:sp>
      <p:sp>
        <p:nvSpPr>
          <p:cNvPr id="103117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117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US" altLang="en-US"/>
              <a:t>Answer: A</a:t>
            </a:r>
          </a:p>
        </p:txBody>
      </p:sp>
    </p:spTree>
    <p:extLst>
      <p:ext uri="{BB962C8B-B14F-4D97-AF65-F5344CB8AC3E}">
        <p14:creationId xmlns:p14="http://schemas.microsoft.com/office/powerpoint/2010/main" val="2717095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50F02-293F-4F3F-9766-30EB8E62A8E8}" type="slidenum">
              <a:rPr lang="en-US" altLang="en-US"/>
              <a:pPr/>
              <a:t>19</a:t>
            </a:fld>
            <a:endParaRPr lang="en-US" altLang="en-US"/>
          </a:p>
        </p:txBody>
      </p:sp>
      <p:sp>
        <p:nvSpPr>
          <p:cNvPr id="10332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332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marL="228600" indent="-228600"/>
            <a:r>
              <a:rPr lang="en-US" altLang="en-US"/>
              <a:t>Answer: A</a:t>
            </a:r>
          </a:p>
        </p:txBody>
      </p:sp>
    </p:spTree>
    <p:extLst>
      <p:ext uri="{BB962C8B-B14F-4D97-AF65-F5344CB8AC3E}">
        <p14:creationId xmlns:p14="http://schemas.microsoft.com/office/powerpoint/2010/main" val="724801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78907-56AE-406A-947B-F8CCA218789B}" type="slidenum">
              <a:rPr lang="en-US" altLang="en-US"/>
              <a:pPr/>
              <a:t>21</a:t>
            </a:fld>
            <a:endParaRPr lang="en-US" altLang="en-US"/>
          </a:p>
        </p:txBody>
      </p:sp>
      <p:sp>
        <p:nvSpPr>
          <p:cNvPr id="996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635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128079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F643DE-39BF-49B9-B95B-471E0BF58C83}" type="slidenum">
              <a:rPr lang="en-US" altLang="en-US"/>
              <a:pPr/>
              <a:t>22</a:t>
            </a:fld>
            <a:endParaRPr lang="en-US" altLang="en-US"/>
          </a:p>
        </p:txBody>
      </p:sp>
      <p:sp>
        <p:nvSpPr>
          <p:cNvPr id="9984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84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386518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F643DE-39BF-49B9-B95B-471E0BF58C83}" type="slidenum">
              <a:rPr lang="en-US" altLang="en-US"/>
              <a:pPr/>
              <a:t>23</a:t>
            </a:fld>
            <a:endParaRPr lang="en-US" altLang="en-US"/>
          </a:p>
        </p:txBody>
      </p:sp>
      <p:sp>
        <p:nvSpPr>
          <p:cNvPr id="9984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840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924527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20F58-ED9D-45FF-AC20-56540C860888}" type="slidenum">
              <a:rPr lang="en-US" altLang="en-US"/>
              <a:pPr/>
              <a:t>4</a:t>
            </a:fld>
            <a:endParaRPr lang="en-US" altLang="en-US"/>
          </a:p>
        </p:txBody>
      </p:sp>
      <p:sp>
        <p:nvSpPr>
          <p:cNvPr id="104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34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68295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6BAA1-9EF0-48BE-9225-5194D2BF125D}" type="slidenum">
              <a:rPr lang="en-US" altLang="en-US"/>
              <a:pPr/>
              <a:t>24</a:t>
            </a:fld>
            <a:endParaRPr lang="en-US" altLang="en-US"/>
          </a:p>
        </p:txBody>
      </p:sp>
      <p:sp>
        <p:nvSpPr>
          <p:cNvPr id="1000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045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941957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DC281-FFCA-4826-B7B7-D4666C828776}" type="slidenum">
              <a:rPr lang="en-US" altLang="en-US"/>
              <a:pPr/>
              <a:t>25</a:t>
            </a:fld>
            <a:endParaRPr lang="en-US" altLang="en-US"/>
          </a:p>
        </p:txBody>
      </p:sp>
      <p:sp>
        <p:nvSpPr>
          <p:cNvPr id="10024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24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a:t>
            </a:r>
          </a:p>
          <a:p>
            <a:r>
              <a:rPr lang="en-US" altLang="en-US"/>
              <a:t>Centripetal acceleration: same for all</a:t>
            </a:r>
          </a:p>
          <a:p>
            <a:r>
              <a:rPr lang="en-US" altLang="en-US"/>
              <a:t>Normal force: A &amp; E, D &amp; B, C</a:t>
            </a:r>
          </a:p>
          <a:p>
            <a:r>
              <a:rPr lang="en-US" altLang="en-US"/>
              <a:t>Apparent weight: A &amp; E, D &amp; B, C</a:t>
            </a:r>
          </a:p>
        </p:txBody>
      </p:sp>
    </p:spTree>
    <p:extLst>
      <p:ext uri="{BB962C8B-B14F-4D97-AF65-F5344CB8AC3E}">
        <p14:creationId xmlns:p14="http://schemas.microsoft.com/office/powerpoint/2010/main" val="1217651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DC281-FFCA-4826-B7B7-D4666C828776}" type="slidenum">
              <a:rPr lang="en-US" altLang="en-US"/>
              <a:pPr/>
              <a:t>26</a:t>
            </a:fld>
            <a:endParaRPr lang="en-US" altLang="en-US"/>
          </a:p>
        </p:txBody>
      </p:sp>
      <p:sp>
        <p:nvSpPr>
          <p:cNvPr id="10024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24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a:t>
            </a:r>
          </a:p>
          <a:p>
            <a:r>
              <a:rPr lang="en-US" altLang="en-US"/>
              <a:t>Centripetal acceleration: same for all</a:t>
            </a:r>
          </a:p>
          <a:p>
            <a:r>
              <a:rPr lang="en-US" altLang="en-US"/>
              <a:t>Normal force: A &amp; E, D &amp; B, C</a:t>
            </a:r>
          </a:p>
          <a:p>
            <a:r>
              <a:rPr lang="en-US" altLang="en-US"/>
              <a:t>Apparent weight: A &amp; E, D &amp; B, C</a:t>
            </a:r>
          </a:p>
        </p:txBody>
      </p:sp>
    </p:spTree>
    <p:extLst>
      <p:ext uri="{BB962C8B-B14F-4D97-AF65-F5344CB8AC3E}">
        <p14:creationId xmlns:p14="http://schemas.microsoft.com/office/powerpoint/2010/main" val="476425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ADC281-FFCA-4826-B7B7-D4666C828776}" type="slidenum">
              <a:rPr lang="en-US" altLang="en-US"/>
              <a:pPr/>
              <a:t>27</a:t>
            </a:fld>
            <a:endParaRPr lang="en-US" altLang="en-US"/>
          </a:p>
        </p:txBody>
      </p:sp>
      <p:sp>
        <p:nvSpPr>
          <p:cNvPr id="10024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24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en-US"/>
              <a:t>Answer:</a:t>
            </a:r>
          </a:p>
          <a:p>
            <a:r>
              <a:rPr lang="en-US" altLang="en-US"/>
              <a:t>Centripetal acceleration: same for all</a:t>
            </a:r>
          </a:p>
          <a:p>
            <a:r>
              <a:rPr lang="en-US" altLang="en-US"/>
              <a:t>Normal force: A &amp; E, D &amp; B, C</a:t>
            </a:r>
          </a:p>
          <a:p>
            <a:r>
              <a:rPr lang="en-US" altLang="en-US"/>
              <a:t>Apparent weight: A &amp; E, D &amp; B, C</a:t>
            </a:r>
          </a:p>
        </p:txBody>
      </p:sp>
    </p:spTree>
    <p:extLst>
      <p:ext uri="{BB962C8B-B14F-4D97-AF65-F5344CB8AC3E}">
        <p14:creationId xmlns:p14="http://schemas.microsoft.com/office/powerpoint/2010/main" val="253564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6.5</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28</a:t>
            </a:fld>
            <a:endParaRPr lang="en-US"/>
          </a:p>
        </p:txBody>
      </p:sp>
    </p:spTree>
    <p:extLst>
      <p:ext uri="{BB962C8B-B14F-4D97-AF65-F5344CB8AC3E}">
        <p14:creationId xmlns:p14="http://schemas.microsoft.com/office/powerpoint/2010/main" val="3215781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6.6</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29</a:t>
            </a:fld>
            <a:endParaRPr lang="en-US"/>
          </a:p>
        </p:txBody>
      </p:sp>
    </p:spTree>
    <p:extLst>
      <p:ext uri="{BB962C8B-B14F-4D97-AF65-F5344CB8AC3E}">
        <p14:creationId xmlns:p14="http://schemas.microsoft.com/office/powerpoint/2010/main" val="129765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6.7</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30</a:t>
            </a:fld>
            <a:endParaRPr lang="en-US"/>
          </a:p>
        </p:txBody>
      </p:sp>
    </p:spTree>
    <p:extLst>
      <p:ext uri="{BB962C8B-B14F-4D97-AF65-F5344CB8AC3E}">
        <p14:creationId xmlns:p14="http://schemas.microsoft.com/office/powerpoint/2010/main" val="1375421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6.9</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31</a:t>
            </a:fld>
            <a:endParaRPr lang="en-US"/>
          </a:p>
        </p:txBody>
      </p:sp>
    </p:spTree>
    <p:extLst>
      <p:ext uri="{BB962C8B-B14F-4D97-AF65-F5344CB8AC3E}">
        <p14:creationId xmlns:p14="http://schemas.microsoft.com/office/powerpoint/2010/main" val="1380617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6.15</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35</a:t>
            </a:fld>
            <a:endParaRPr lang="en-US"/>
          </a:p>
        </p:txBody>
      </p:sp>
    </p:spTree>
    <p:extLst>
      <p:ext uri="{BB962C8B-B14F-4D97-AF65-F5344CB8AC3E}">
        <p14:creationId xmlns:p14="http://schemas.microsoft.com/office/powerpoint/2010/main" val="4028134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Q6.25</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37</a:t>
            </a:fld>
            <a:endParaRPr lang="en-US"/>
          </a:p>
        </p:txBody>
      </p:sp>
    </p:spTree>
    <p:extLst>
      <p:ext uri="{BB962C8B-B14F-4D97-AF65-F5344CB8AC3E}">
        <p14:creationId xmlns:p14="http://schemas.microsoft.com/office/powerpoint/2010/main" val="512712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6.3</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5</a:t>
            </a:fld>
            <a:endParaRPr lang="en-US"/>
          </a:p>
        </p:txBody>
      </p:sp>
    </p:spTree>
    <p:extLst>
      <p:ext uri="{BB962C8B-B14F-4D97-AF65-F5344CB8AC3E}">
        <p14:creationId xmlns:p14="http://schemas.microsoft.com/office/powerpoint/2010/main" val="267449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6.11</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38</a:t>
            </a:fld>
            <a:endParaRPr lang="en-US"/>
          </a:p>
        </p:txBody>
      </p:sp>
    </p:spTree>
    <p:extLst>
      <p:ext uri="{BB962C8B-B14F-4D97-AF65-F5344CB8AC3E}">
        <p14:creationId xmlns:p14="http://schemas.microsoft.com/office/powerpoint/2010/main" val="1404838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637D1-AD8F-4D20-ABFA-85D71B6549C4}" type="slidenum">
              <a:rPr lang="en-US" altLang="en-US"/>
              <a:pPr/>
              <a:t>39</a:t>
            </a:fld>
            <a:endParaRPr lang="en-US" altLang="en-US"/>
          </a:p>
        </p:txBody>
      </p:sp>
      <p:sp>
        <p:nvSpPr>
          <p:cNvPr id="1004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45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996610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637D1-AD8F-4D20-ABFA-85D71B6549C4}" type="slidenum">
              <a:rPr lang="en-US" altLang="en-US"/>
              <a:pPr/>
              <a:t>40</a:t>
            </a:fld>
            <a:endParaRPr lang="en-US" altLang="en-US"/>
          </a:p>
        </p:txBody>
      </p:sp>
      <p:sp>
        <p:nvSpPr>
          <p:cNvPr id="1004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45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65958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6.16A</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41</a:t>
            </a:fld>
            <a:endParaRPr lang="en-US"/>
          </a:p>
        </p:txBody>
      </p:sp>
    </p:spTree>
    <p:extLst>
      <p:ext uri="{BB962C8B-B14F-4D97-AF65-F5344CB8AC3E}">
        <p14:creationId xmlns:p14="http://schemas.microsoft.com/office/powerpoint/2010/main" val="3366046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13D3B-58E8-4F4F-BEDB-BFFA0B8DB5F7}" type="slidenum">
              <a:rPr lang="en-US" altLang="en-US"/>
              <a:pPr/>
              <a:t>43</a:t>
            </a:fld>
            <a:endParaRPr lang="en-US" altLang="en-US"/>
          </a:p>
        </p:txBody>
      </p:sp>
      <p:sp>
        <p:nvSpPr>
          <p:cNvPr id="1008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864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2224208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6 Unnumbered Equation,</a:t>
            </a:r>
            <a:r>
              <a:rPr lang="en-US" baseline="0" dirty="0" smtClean="0"/>
              <a:t> Page 176</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44</a:t>
            </a:fld>
            <a:endParaRPr lang="en-US"/>
          </a:p>
        </p:txBody>
      </p:sp>
    </p:spTree>
    <p:extLst>
      <p:ext uri="{BB962C8B-B14F-4D97-AF65-F5344CB8AC3E}">
        <p14:creationId xmlns:p14="http://schemas.microsoft.com/office/powerpoint/2010/main" val="3507362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6.22</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45</a:t>
            </a:fld>
            <a:endParaRPr lang="en-US"/>
          </a:p>
        </p:txBody>
      </p:sp>
    </p:spTree>
    <p:extLst>
      <p:ext uri="{BB962C8B-B14F-4D97-AF65-F5344CB8AC3E}">
        <p14:creationId xmlns:p14="http://schemas.microsoft.com/office/powerpoint/2010/main" val="1380877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71DF1-037E-4134-B778-2746648EC8A1}" type="slidenum">
              <a:rPr lang="en-US" altLang="en-US"/>
              <a:pPr/>
              <a:t>46</a:t>
            </a:fld>
            <a:endParaRPr lang="en-US" altLang="en-US"/>
          </a:p>
        </p:txBody>
      </p:sp>
      <p:sp>
        <p:nvSpPr>
          <p:cNvPr id="101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06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3856221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6.19</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49</a:t>
            </a:fld>
            <a:endParaRPr lang="en-US"/>
          </a:p>
        </p:txBody>
      </p:sp>
    </p:spTree>
    <p:extLst>
      <p:ext uri="{BB962C8B-B14F-4D97-AF65-F5344CB8AC3E}">
        <p14:creationId xmlns:p14="http://schemas.microsoft.com/office/powerpoint/2010/main" val="840909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a:t>
            </a:r>
            <a:r>
              <a:rPr lang="en-US" baseline="0" dirty="0" smtClean="0"/>
              <a:t> 6 Opener 4</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50</a:t>
            </a:fld>
            <a:endParaRPr lang="en-US"/>
          </a:p>
        </p:txBody>
      </p:sp>
    </p:spTree>
    <p:extLst>
      <p:ext uri="{BB962C8B-B14F-4D97-AF65-F5344CB8AC3E}">
        <p14:creationId xmlns:p14="http://schemas.microsoft.com/office/powerpoint/2010/main" val="283289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Q6.15</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6</a:t>
            </a:fld>
            <a:endParaRPr lang="en-US"/>
          </a:p>
        </p:txBody>
      </p:sp>
    </p:spTree>
    <p:extLst>
      <p:ext uri="{BB962C8B-B14F-4D97-AF65-F5344CB8AC3E}">
        <p14:creationId xmlns:p14="http://schemas.microsoft.com/office/powerpoint/2010/main" val="2185228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DC3AE3-C025-4DC7-9A11-177637EB179C}" type="slidenum">
              <a:rPr lang="en-US" altLang="en-US"/>
              <a:pPr/>
              <a:t>51</a:t>
            </a:fld>
            <a:endParaRPr lang="en-US" altLang="en-US"/>
          </a:p>
        </p:txBody>
      </p:sp>
      <p:sp>
        <p:nvSpPr>
          <p:cNvPr id="1006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659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11409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61881F-BA62-4B1E-8B67-D5A5030582B2}" type="slidenum">
              <a:rPr lang="en-US" altLang="en-US"/>
              <a:pPr/>
              <a:t>53</a:t>
            </a:fld>
            <a:endParaRPr lang="en-US" altLang="en-US"/>
          </a:p>
        </p:txBody>
      </p:sp>
      <p:sp>
        <p:nvSpPr>
          <p:cNvPr id="9717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17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13955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E2318-59A6-4522-A2AF-0A5AB4CD6829}" type="slidenum">
              <a:rPr lang="en-US" altLang="en-US"/>
              <a:pPr/>
              <a:t>54</a:t>
            </a:fld>
            <a:endParaRPr lang="en-US" altLang="en-US"/>
          </a:p>
        </p:txBody>
      </p:sp>
      <p:sp>
        <p:nvSpPr>
          <p:cNvPr id="9738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38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8083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a:t>
            </a:r>
            <a:r>
              <a:rPr lang="en-US" baseline="0" dirty="0" smtClean="0"/>
              <a:t> TO THINK BOX 6.2</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7</a:t>
            </a:fld>
            <a:endParaRPr lang="en-US"/>
          </a:p>
        </p:txBody>
      </p:sp>
    </p:spTree>
    <p:extLst>
      <p:ext uri="{BB962C8B-B14F-4D97-AF65-F5344CB8AC3E}">
        <p14:creationId xmlns:p14="http://schemas.microsoft.com/office/powerpoint/2010/main" val="3711789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STOP</a:t>
            </a:r>
            <a:r>
              <a:rPr lang="en-US" baseline="0" dirty="0" smtClean="0"/>
              <a:t> TO THINK BOX 6.2</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8</a:t>
            </a:fld>
            <a:endParaRPr lang="en-US"/>
          </a:p>
        </p:txBody>
      </p:sp>
    </p:spTree>
    <p:extLst>
      <p:ext uri="{BB962C8B-B14F-4D97-AF65-F5344CB8AC3E}">
        <p14:creationId xmlns:p14="http://schemas.microsoft.com/office/powerpoint/2010/main" val="93830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P6.51</a:t>
            </a:r>
          </a:p>
        </p:txBody>
      </p:sp>
      <p:sp>
        <p:nvSpPr>
          <p:cNvPr id="4" name="Slide Number Placeholder 3"/>
          <p:cNvSpPr>
            <a:spLocks noGrp="1"/>
          </p:cNvSpPr>
          <p:nvPr>
            <p:ph type="sldNum" sz="quarter" idx="10"/>
          </p:nvPr>
        </p:nvSpPr>
        <p:spPr/>
        <p:txBody>
          <a:bodyPr/>
          <a:lstStyle/>
          <a:p>
            <a:fld id="{A6E4E972-7ADE-4B5F-9BB1-01ED1A85F005}" type="slidenum">
              <a:rPr lang="en-US" smtClean="0"/>
              <a:t>9</a:t>
            </a:fld>
            <a:endParaRPr lang="en-US"/>
          </a:p>
        </p:txBody>
      </p:sp>
    </p:spTree>
    <p:extLst>
      <p:ext uri="{BB962C8B-B14F-4D97-AF65-F5344CB8AC3E}">
        <p14:creationId xmlns:p14="http://schemas.microsoft.com/office/powerpoint/2010/main" val="334222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6.4</a:t>
            </a:r>
            <a:endParaRPr lang="en-US" dirty="0"/>
          </a:p>
        </p:txBody>
      </p:sp>
      <p:sp>
        <p:nvSpPr>
          <p:cNvPr id="4" name="Slide Number Placeholder 3"/>
          <p:cNvSpPr>
            <a:spLocks noGrp="1"/>
          </p:cNvSpPr>
          <p:nvPr>
            <p:ph type="sldNum" sz="quarter" idx="10"/>
          </p:nvPr>
        </p:nvSpPr>
        <p:spPr/>
        <p:txBody>
          <a:bodyPr/>
          <a:lstStyle/>
          <a:p>
            <a:fld id="{A6E4E972-7ADE-4B5F-9BB1-01ED1A85F005}" type="slidenum">
              <a:rPr lang="en-US" smtClean="0"/>
              <a:t>10</a:t>
            </a:fld>
            <a:endParaRPr lang="en-US"/>
          </a:p>
        </p:txBody>
      </p:sp>
    </p:spTree>
    <p:extLst>
      <p:ext uri="{BB962C8B-B14F-4D97-AF65-F5344CB8AC3E}">
        <p14:creationId xmlns:p14="http://schemas.microsoft.com/office/powerpoint/2010/main" val="110599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8F8D8-7C56-4D19-BB72-F49C2E2EA3B4}" type="slidenum">
              <a:rPr lang="en-US" altLang="en-US"/>
              <a:pPr/>
              <a:t>11</a:t>
            </a:fld>
            <a:endParaRPr lang="en-US" altLang="en-US"/>
          </a:p>
        </p:txBody>
      </p:sp>
      <p:sp>
        <p:nvSpPr>
          <p:cNvPr id="994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43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834100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02239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96662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492559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94901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76942-3687-416E-B514-2A7250E0FD0F}"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05353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76942-3687-416E-B514-2A7250E0FD0F}"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58708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76942-3687-416E-B514-2A7250E0FD0F}"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30536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D76942-3687-416E-B514-2A7250E0FD0F}" type="datetimeFigureOut">
              <a:rPr lang="en-US" smtClean="0"/>
              <a:t>5/28/2014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223925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76942-3687-416E-B514-2A7250E0FD0F}" type="datetimeFigureOut">
              <a:rPr lang="en-US" smtClean="0"/>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398118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76942-3687-416E-B514-2A7250E0FD0F}" type="datetimeFigureOut">
              <a:rPr lang="en-US" smtClean="0"/>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79180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76942-3687-416E-B514-2A7250E0FD0F}"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132863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76942-3687-416E-B514-2A7250E0FD0F}"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CAF73-FAE7-451E-8C47-9DB4DCA1B76D}" type="slidenum">
              <a:rPr lang="en-US" smtClean="0"/>
              <a:t>‹#›</a:t>
            </a:fld>
            <a:endParaRPr lang="en-US"/>
          </a:p>
        </p:txBody>
      </p:sp>
    </p:spTree>
    <p:extLst>
      <p:ext uri="{BB962C8B-B14F-4D97-AF65-F5344CB8AC3E}">
        <p14:creationId xmlns:p14="http://schemas.microsoft.com/office/powerpoint/2010/main" val="148550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76942-3687-416E-B514-2A7250E0FD0F}" type="datetimeFigureOut">
              <a:rPr lang="en-US" smtClean="0"/>
              <a:t>5/28/2014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CAF73-FAE7-451E-8C47-9DB4DCA1B76D}" type="slidenum">
              <a:rPr lang="en-US" smtClean="0"/>
              <a:t>‹#›</a:t>
            </a:fld>
            <a:endParaRPr lang="en-US"/>
          </a:p>
        </p:txBody>
      </p:sp>
    </p:spTree>
    <p:extLst>
      <p:ext uri="{BB962C8B-B14F-4D97-AF65-F5344CB8AC3E}">
        <p14:creationId xmlns:p14="http://schemas.microsoft.com/office/powerpoint/2010/main" val="1837110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jpe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7.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8.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2.xml"/><Relationship Id="rId4"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6.png"/><Relationship Id="rId5" Type="http://schemas.openxmlformats.org/officeDocument/2006/relationships/image" Target="../media/image4.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4.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4.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12.xml"/><Relationship Id="rId7" Type="http://schemas.openxmlformats.org/officeDocument/2006/relationships/oleObject" Target="../embeddings/oleObject4.bin"/><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34.jpeg"/><Relationship Id="rId5" Type="http://schemas.openxmlformats.org/officeDocument/2006/relationships/slideLayout" Target="../slideLayouts/slideLayout12.xml"/><Relationship Id="rId4"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7.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15.xml"/><Relationship Id="rId7" Type="http://schemas.openxmlformats.org/officeDocument/2006/relationships/oleObject" Target="../embeddings/oleObject5.bin"/><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image" Target="../media/image45.jpeg"/><Relationship Id="rId5" Type="http://schemas.openxmlformats.org/officeDocument/2006/relationships/slideLayout" Target="../slideLayouts/slideLayout12.xml"/><Relationship Id="rId4" Type="http://schemas.openxmlformats.org/officeDocument/2006/relationships/tags" Target="../tags/tag16.xml"/></Relationships>
</file>

<file path=ppt/slides/_rels/slide3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tags" Target="../tags/tag18.xml"/><Relationship Id="rId7" Type="http://schemas.openxmlformats.org/officeDocument/2006/relationships/oleObject" Target="../embeddings/oleObject6.bin"/><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image" Target="../media/image47.jpeg"/><Relationship Id="rId5" Type="http://schemas.openxmlformats.org/officeDocument/2006/relationships/slideLayout" Target="../slideLayouts/slideLayout12.xml"/><Relationship Id="rId4" Type="http://schemas.openxmlformats.org/officeDocument/2006/relationships/tags" Target="../tags/tag19.xml"/></Relationships>
</file>

<file path=ppt/slides/_rels/slide34.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tags" Target="../tags/tag21.xml"/><Relationship Id="rId7" Type="http://schemas.openxmlformats.org/officeDocument/2006/relationships/oleObject" Target="../embeddings/oleObject7.bin"/><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image" Target="../media/image47.jpeg"/><Relationship Id="rId5" Type="http://schemas.openxmlformats.org/officeDocument/2006/relationships/slideLayout" Target="../slideLayouts/slideLayout12.xml"/><Relationship Id="rId4" Type="http://schemas.openxmlformats.org/officeDocument/2006/relationships/tags" Target="../tags/tag2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tags" Target="../tags/tag24.xml"/><Relationship Id="rId7" Type="http://schemas.openxmlformats.org/officeDocument/2006/relationships/oleObject" Target="../embeddings/oleObject8.bin"/><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image" Target="../media/image47.jpeg"/><Relationship Id="rId5" Type="http://schemas.openxmlformats.org/officeDocument/2006/relationships/slideLayout" Target="../slideLayouts/slideLayout12.xml"/><Relationship Id="rId4" Type="http://schemas.openxmlformats.org/officeDocument/2006/relationships/tags" Target="../tags/tag25.xml"/></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jpeg"/><Relationship Id="rId7"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4.jpeg"/><Relationship Id="rId7"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3.WMF"/><Relationship Id="rId9"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56.emf"/><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Layout" Target="../slideLayouts/slideLayout12.xml"/><Relationship Id="rId4" Type="http://schemas.openxmlformats.org/officeDocument/2006/relationships/tags" Target="../tags/tag28.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1.jp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47.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tags" Target="../tags/tag30.xml"/><Relationship Id="rId7" Type="http://schemas.openxmlformats.org/officeDocument/2006/relationships/oleObject" Target="../embeddings/oleObject10.bin"/><Relationship Id="rId2" Type="http://schemas.openxmlformats.org/officeDocument/2006/relationships/tags" Target="../tags/tag29.xml"/><Relationship Id="rId1" Type="http://schemas.openxmlformats.org/officeDocument/2006/relationships/vmlDrawing" Target="../drawings/vmlDrawing10.vml"/><Relationship Id="rId6" Type="http://schemas.openxmlformats.org/officeDocument/2006/relationships/image" Target="../media/image65.jpeg"/><Relationship Id="rId5" Type="http://schemas.openxmlformats.org/officeDocument/2006/relationships/slideLayout" Target="../slideLayouts/slideLayout12.xml"/><Relationship Id="rId4" Type="http://schemas.openxmlformats.org/officeDocument/2006/relationships/tags" Target="../tags/tag31.xml"/></Relationships>
</file>

<file path=ppt/slides/_rels/slide48.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3.xml"/><Relationship Id="rId7" Type="http://schemas.openxmlformats.org/officeDocument/2006/relationships/oleObject" Target="../embeddings/oleObject11.bin"/><Relationship Id="rId2" Type="http://schemas.openxmlformats.org/officeDocument/2006/relationships/tags" Target="../tags/tag32.xml"/><Relationship Id="rId1" Type="http://schemas.openxmlformats.org/officeDocument/2006/relationships/vmlDrawing" Target="../drawings/vmlDrawing11.vml"/><Relationship Id="rId6" Type="http://schemas.openxmlformats.org/officeDocument/2006/relationships/image" Target="../media/image67.jpg"/><Relationship Id="rId5" Type="http://schemas.openxmlformats.org/officeDocument/2006/relationships/slideLayout" Target="../slideLayouts/slideLayout12.xml"/><Relationship Id="rId4" Type="http://schemas.openxmlformats.org/officeDocument/2006/relationships/tags" Target="../tags/tag34.xml"/></Relationships>
</file>

<file path=ppt/slides/_rels/slide4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0.jpeg"/><Relationship Id="rId7"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73.emf"/><Relationship Id="rId2" Type="http://schemas.openxmlformats.org/officeDocument/2006/relationships/tags" Target="../tags/tag35.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Layout" Target="../slideLayouts/slideLayout12.xml"/><Relationship Id="rId4" Type="http://schemas.openxmlformats.org/officeDocument/2006/relationships/tags" Target="../tags/tag37.xml"/></Relationships>
</file>

<file path=ppt/slides/_rels/slide5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17" Type="http://schemas.openxmlformats.org/officeDocument/2006/relationships/image" Target="../media/image84.png"/><Relationship Id="rId2" Type="http://schemas.openxmlformats.org/officeDocument/2006/relationships/notesSlide" Target="../notesSlides/notesSlide5.xml"/><Relationship Id="rId16" Type="http://schemas.openxmlformats.org/officeDocument/2006/relationships/image" Target="../media/image83.png"/><Relationship Id="rId1" Type="http://schemas.openxmlformats.org/officeDocument/2006/relationships/slideLayout" Target="../slideLayouts/slideLayout7.xml"/><Relationship Id="rId15" Type="http://schemas.openxmlformats.org/officeDocument/2006/relationships/image" Target="../media/image82.png"/><Relationship Id="rId14" Type="http://schemas.openxmlformats.org/officeDocument/2006/relationships/image" Target="../media/image81.png"/></Relationships>
</file>

<file path=ppt/slides/_rels/slide8.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12.jpg"/><Relationship Id="rId21" Type="http://schemas.openxmlformats.org/officeDocument/2006/relationships/image" Target="../media/image21.png"/><Relationship Id="rId12" Type="http://schemas.openxmlformats.org/officeDocument/2006/relationships/image" Target="../media/image82.pn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81.png"/><Relationship Id="rId15" Type="http://schemas.openxmlformats.org/officeDocument/2006/relationships/image" Target="../media/image15.png"/><Relationship Id="rId19" Type="http://schemas.openxmlformats.org/officeDocument/2006/relationships/image" Target="../media/image19.png"/><Relationship Id="rId4" Type="http://schemas.openxmlformats.org/officeDocument/2006/relationships/image" Target="../media/image120.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81fCrQO7f5L._SL15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117030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533400" y="381000"/>
            <a:ext cx="8099425" cy="9906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5500" dirty="0" smtClean="0">
                <a:solidFill>
                  <a:schemeClr val="bg1"/>
                </a:solidFill>
              </a:rPr>
              <a:t>Chapter 6</a:t>
            </a:r>
            <a:endParaRPr lang="en-US" altLang="en-US" sz="5500" dirty="0">
              <a:solidFill>
                <a:schemeClr val="bg1"/>
              </a:solidFill>
            </a:endParaRPr>
          </a:p>
        </p:txBody>
      </p:sp>
      <p:sp>
        <p:nvSpPr>
          <p:cNvPr id="5" name="Rectangle 9"/>
          <p:cNvSpPr txBox="1">
            <a:spLocks noChangeArrowheads="1"/>
          </p:cNvSpPr>
          <p:nvPr/>
        </p:nvSpPr>
        <p:spPr>
          <a:xfrm>
            <a:off x="3200400" y="4495800"/>
            <a:ext cx="4727575" cy="207010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4500" dirty="0" smtClean="0">
                <a:solidFill>
                  <a:schemeClr val="bg1"/>
                </a:solidFill>
              </a:rPr>
              <a:t>Circular Motion, Orbits, and Gravity</a:t>
            </a:r>
            <a:endParaRPr lang="en-US" altLang="en-US" sz="2700" dirty="0">
              <a:solidFill>
                <a:schemeClr val="bg1"/>
              </a:solidFill>
              <a:latin typeface="Arial" panose="020B0604020202020204" pitchFamily="34" charset="0"/>
            </a:endParaRPr>
          </a:p>
        </p:txBody>
      </p:sp>
    </p:spTree>
    <p:extLst>
      <p:ext uri="{BB962C8B-B14F-4D97-AF65-F5344CB8AC3E}">
        <p14:creationId xmlns:p14="http://schemas.microsoft.com/office/powerpoint/2010/main" val="170421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04_Figure.jpg"/>
          <p:cNvPicPr>
            <a:picLocks noChangeAspect="1"/>
          </p:cNvPicPr>
          <p:nvPr/>
        </p:nvPicPr>
        <p:blipFill rotWithShape="1">
          <a:blip r:embed="rId3">
            <a:extLst>
              <a:ext uri="{28A0092B-C50C-407E-A947-70E740481C1C}">
                <a14:useLocalDpi xmlns:a14="http://schemas.microsoft.com/office/drawing/2010/main" val="0"/>
              </a:ext>
            </a:extLst>
          </a:blip>
          <a:srcRect b="2901"/>
          <a:stretch/>
        </p:blipFill>
        <p:spPr>
          <a:xfrm>
            <a:off x="152400" y="838200"/>
            <a:ext cx="6781800" cy="3926624"/>
          </a:xfrm>
          <a:prstGeom prst="rect">
            <a:avLst/>
          </a:prstGeom>
        </p:spPr>
      </p:pic>
      <p:sp>
        <p:nvSpPr>
          <p:cNvPr id="5" name="Rectangle 3"/>
          <p:cNvSpPr>
            <a:spLocks/>
          </p:cNvSpPr>
          <p:nvPr/>
        </p:nvSpPr>
        <p:spPr bwMode="auto">
          <a:xfrm>
            <a:off x="1123950" y="118872"/>
            <a:ext cx="68961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Problem solving uniform circular motion</a:t>
            </a:r>
            <a:endParaRPr lang="en-US" altLang="en-US" sz="30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7238999" y="1915452"/>
                <a:ext cx="13335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m:t>
                      </m:r>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𝑟</m:t>
                          </m:r>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238999" y="1915452"/>
                <a:ext cx="1333500" cy="86177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132621" y="1063098"/>
                <a:ext cx="1546257" cy="430887"/>
              </a:xfrm>
              <a:prstGeom prst="rect">
                <a:avLst/>
              </a:prstGeom>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=2</m:t>
                      </m:r>
                      <m:r>
                        <a:rPr lang="en-US" sz="2800" i="1">
                          <a:latin typeface="Cambria Math" panose="02040503050406030204" pitchFamily="18" charset="0"/>
                          <a:ea typeface="Cambria Math" panose="02040503050406030204" pitchFamily="18" charset="0"/>
                        </a:rPr>
                        <m:t>𝜋</m:t>
                      </m:r>
                      <m:r>
                        <a:rPr lang="en-US" sz="2800" i="1">
                          <a:latin typeface="Cambria Math" panose="02040503050406030204" pitchFamily="18" charset="0"/>
                          <a:ea typeface="Cambria Math" panose="02040503050406030204" pitchFamily="18" charset="0"/>
                        </a:rPr>
                        <m:t>𝑟𝑓</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7132621" y="1063098"/>
                <a:ext cx="1546257" cy="43088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681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3" name="Rectangle 3"/>
          <p:cNvSpPr>
            <a:spLocks/>
          </p:cNvSpPr>
          <p:nvPr/>
        </p:nvSpPr>
        <p:spPr bwMode="auto">
          <a:xfrm>
            <a:off x="558800" y="733425"/>
            <a:ext cx="80518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latin typeface="Arial" panose="020B0604020202020204" pitchFamily="34" charset="0"/>
              </a:rPr>
              <a:t>A level curve on a country road has a radius of 150 m. What is the maximum speed at which this curve can be safely negotiated on a rainy day when the coefficient of friction between the tires on a car and the road is 0.40?</a:t>
            </a:r>
          </a:p>
        </p:txBody>
      </p:sp>
      <p:pic>
        <p:nvPicPr>
          <p:cNvPr id="993286" name="Picture 6" descr="06_15_Figure"/>
          <p:cNvPicPr>
            <a:picLocks noChangeAspect="1" noChangeArrowheads="1"/>
          </p:cNvPicPr>
          <p:nvPr/>
        </p:nvPicPr>
        <p:blipFill>
          <a:blip r:embed="rId3">
            <a:extLst>
              <a:ext uri="{28A0092B-C50C-407E-A947-70E740481C1C}">
                <a14:useLocalDpi xmlns:a14="http://schemas.microsoft.com/office/drawing/2010/main" val="0"/>
              </a:ext>
            </a:extLst>
          </a:blip>
          <a:srcRect l="72591" b="5927"/>
          <a:stretch>
            <a:fillRect/>
          </a:stretch>
        </p:blipFill>
        <p:spPr bwMode="auto">
          <a:xfrm>
            <a:off x="76200" y="3609802"/>
            <a:ext cx="2869755" cy="32100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93287"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6-28</a:t>
            </a:r>
          </a:p>
        </p:txBody>
      </p:sp>
      <p:pic>
        <p:nvPicPr>
          <p:cNvPr id="6" name="Picture 5" descr="06_02_Figure.jpg"/>
          <p:cNvPicPr>
            <a:picLocks noChangeAspect="1"/>
          </p:cNvPicPr>
          <p:nvPr/>
        </p:nvPicPr>
        <p:blipFill rotWithShape="1">
          <a:blip r:embed="rId5" cstate="print">
            <a:extLst>
              <a:ext uri="{28A0092B-C50C-407E-A947-70E740481C1C}">
                <a14:useLocalDpi xmlns:a14="http://schemas.microsoft.com/office/drawing/2010/main" val="0"/>
              </a:ext>
            </a:extLst>
          </a:blip>
          <a:srcRect b="2899"/>
          <a:stretch/>
        </p:blipFill>
        <p:spPr>
          <a:xfrm>
            <a:off x="3200400" y="2438400"/>
            <a:ext cx="5620660" cy="3581400"/>
          </a:xfrm>
          <a:prstGeom prst="rect">
            <a:avLst/>
          </a:prstGeom>
        </p:spPr>
      </p:pic>
      <p:sp>
        <p:nvSpPr>
          <p:cNvPr id="7" name="Rectangle 3"/>
          <p:cNvSpPr>
            <a:spLocks/>
          </p:cNvSpPr>
          <p:nvPr/>
        </p:nvSpPr>
        <p:spPr bwMode="auto">
          <a:xfrm>
            <a:off x="1123950" y="118872"/>
            <a:ext cx="68961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Problem solving uniform circular motion</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233731686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3" name="Rectangle 3"/>
          <p:cNvSpPr>
            <a:spLocks/>
          </p:cNvSpPr>
          <p:nvPr/>
        </p:nvSpPr>
        <p:spPr bwMode="auto">
          <a:xfrm>
            <a:off x="278955" y="676031"/>
            <a:ext cx="80518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dirty="0">
                <a:latin typeface="Arial" panose="020B0604020202020204" pitchFamily="34" charset="0"/>
              </a:rPr>
              <a:t>A level curve on a country road has a radius of 150 m. What is the maximum speed at which this curve can be safely negotiated on a rainy day when the coefficient of friction between the tires on a car and the road is 0.40?</a:t>
            </a:r>
          </a:p>
        </p:txBody>
      </p:sp>
      <p:pic>
        <p:nvPicPr>
          <p:cNvPr id="993286" name="Picture 6" descr="06_15_Figure"/>
          <p:cNvPicPr>
            <a:picLocks noChangeAspect="1" noChangeArrowheads="1"/>
          </p:cNvPicPr>
          <p:nvPr/>
        </p:nvPicPr>
        <p:blipFill>
          <a:blip r:embed="rId3">
            <a:extLst>
              <a:ext uri="{28A0092B-C50C-407E-A947-70E740481C1C}">
                <a14:useLocalDpi xmlns:a14="http://schemas.microsoft.com/office/drawing/2010/main" val="0"/>
              </a:ext>
            </a:extLst>
          </a:blip>
          <a:srcRect l="72591" b="5927"/>
          <a:stretch>
            <a:fillRect/>
          </a:stretch>
        </p:blipFill>
        <p:spPr bwMode="auto">
          <a:xfrm>
            <a:off x="76200" y="1676400"/>
            <a:ext cx="2869755" cy="32100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93287"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6-28</a:t>
            </a:r>
          </a:p>
        </p:txBody>
      </p:sp>
      <p:pic>
        <p:nvPicPr>
          <p:cNvPr id="6" name="Picture 5" descr="06_02_Figure.jpg"/>
          <p:cNvPicPr>
            <a:picLocks noChangeAspect="1"/>
          </p:cNvPicPr>
          <p:nvPr/>
        </p:nvPicPr>
        <p:blipFill rotWithShape="1">
          <a:blip r:embed="rId5" cstate="print">
            <a:extLst>
              <a:ext uri="{28A0092B-C50C-407E-A947-70E740481C1C}">
                <a14:useLocalDpi xmlns:a14="http://schemas.microsoft.com/office/drawing/2010/main" val="0"/>
              </a:ext>
            </a:extLst>
          </a:blip>
          <a:srcRect b="2899"/>
          <a:stretch/>
        </p:blipFill>
        <p:spPr>
          <a:xfrm>
            <a:off x="3250755" y="1736550"/>
            <a:ext cx="4424775" cy="2819400"/>
          </a:xfrm>
          <a:prstGeom prst="rect">
            <a:avLst/>
          </a:prstGeom>
        </p:spPr>
      </p:pic>
      <p:sp>
        <p:nvSpPr>
          <p:cNvPr id="8" name="Up Arrow 7"/>
          <p:cNvSpPr/>
          <p:nvPr/>
        </p:nvSpPr>
        <p:spPr>
          <a:xfrm flipV="1">
            <a:off x="5772193" y="2209800"/>
            <a:ext cx="228600" cy="1184275"/>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6689575" y="3232376"/>
                <a:ext cx="1438664" cy="4956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acc>
                            <m:accPr>
                              <m:chr m:val="⃗"/>
                              <m:ctrlPr>
                                <a:rPr lang="en-US" sz="2800" i="1">
                                  <a:latin typeface="Cambria Math"/>
                                </a:rPr>
                              </m:ctrlPr>
                            </m:accPr>
                            <m:e>
                              <m:r>
                                <a:rPr lang="en-US" sz="2800" i="1">
                                  <a:latin typeface="Cambria Math" panose="02040503050406030204" pitchFamily="18" charset="0"/>
                                </a:rPr>
                                <m:t>𝑓</m:t>
                              </m:r>
                            </m:e>
                          </m:acc>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𝑠</m:t>
                          </m:r>
                        </m:sub>
                      </m:sSub>
                      <m:acc>
                        <m:accPr>
                          <m:chr m:val="⃗"/>
                          <m:ctrlPr>
                            <a:rPr lang="en-US" sz="2800" b="0" i="1" smtClean="0">
                              <a:latin typeface="Cambria Math"/>
                            </a:rPr>
                          </m:ctrlPr>
                        </m:accPr>
                        <m:e>
                          <m:r>
                            <a:rPr lang="en-US" sz="2800" b="0" i="1" smtClean="0">
                              <a:latin typeface="Cambria Math" panose="02040503050406030204" pitchFamily="18" charset="0"/>
                            </a:rPr>
                            <m:t>𝑁</m:t>
                          </m:r>
                        </m:e>
                      </m:acc>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6689575" y="3232376"/>
                <a:ext cx="1438664" cy="495649"/>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8200" y="5455980"/>
                <a:ext cx="3258649"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acc>
                            <m:accPr>
                              <m:chr m:val="⃗"/>
                              <m:ctrlPr>
                                <a:rPr lang="en-US" sz="2800" i="1">
                                  <a:latin typeface="Cambria Math"/>
                                </a:rPr>
                              </m:ctrlPr>
                            </m:accPr>
                            <m:e>
                              <m:r>
                                <a:rPr lang="en-US" sz="2800" i="1">
                                  <a:latin typeface="Cambria Math" panose="02040503050406030204" pitchFamily="18" charset="0"/>
                                </a:rPr>
                                <m:t>𝑓</m:t>
                              </m:r>
                            </m:e>
                          </m:acc>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𝑠</m:t>
                          </m:r>
                        </m:sub>
                      </m:sSub>
                      <m:sSub>
                        <m:sSubPr>
                          <m:ctrlPr>
                            <a:rPr lang="en-US" sz="2800" i="1">
                              <a:latin typeface="Cambria Math"/>
                            </a:rPr>
                          </m:ctrlPr>
                        </m:sSubPr>
                        <m:e>
                          <m:r>
                            <a:rPr lang="en-US" sz="2800" i="1">
                              <a:latin typeface="Cambria Math" panose="02040503050406030204" pitchFamily="18" charset="0"/>
                            </a:rPr>
                            <m:t>𝑚</m:t>
                          </m:r>
                        </m:e>
                        <m:sub>
                          <m:r>
                            <a:rPr lang="en-US" sz="2800" i="1">
                              <a:latin typeface="Cambria Math" panose="02040503050406030204" pitchFamily="18" charset="0"/>
                            </a:rPr>
                            <m:t>𝑐</m:t>
                          </m:r>
                        </m:sub>
                      </m:sSub>
                      <m:r>
                        <a:rPr lang="en-US" sz="2800" b="0" i="1" smtClean="0">
                          <a:latin typeface="Cambria Math" panose="02040503050406030204" pitchFamily="18" charset="0"/>
                        </a:rPr>
                        <m:t>𝑔</m:t>
                      </m:r>
                      <m:sSub>
                        <m:sSubPr>
                          <m:ctrlPr>
                            <a:rPr lang="en-US" sz="2800" b="0" i="1" smtClean="0">
                              <a:latin typeface="Cambria Math"/>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𝑚</m:t>
                          </m:r>
                        </m:e>
                        <m:sub>
                          <m:r>
                            <a:rPr lang="en-US" sz="2800" b="0" i="1" smtClean="0">
                              <a:latin typeface="Cambria Math" panose="02040503050406030204" pitchFamily="18" charset="0"/>
                            </a:rPr>
                            <m:t>𝑐</m:t>
                          </m:r>
                        </m:sub>
                      </m:sSub>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𝑟</m:t>
                          </m:r>
                        </m:den>
                      </m:f>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838200" y="5455980"/>
                <a:ext cx="3258649" cy="86177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886493" y="5791200"/>
                <a:ext cx="1734000" cy="432298"/>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rad>
                        <m:radPr>
                          <m:degHide m:val="on"/>
                          <m:ctrlPr>
                            <a:rPr lang="en-US" sz="2800" b="0" i="1" smtClean="0">
                              <a:latin typeface="Cambria Math"/>
                            </a:rPr>
                          </m:ctrlPr>
                        </m:radPr>
                        <m:deg/>
                        <m:e>
                          <m:sSub>
                            <m:sSubPr>
                              <m:ctrlPr>
                                <a:rPr lang="en-US" sz="2800" i="1">
                                  <a:latin typeface="Cambria Math"/>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𝑠</m:t>
                              </m:r>
                            </m:sub>
                          </m:sSub>
                          <m:r>
                            <a:rPr lang="en-US" sz="2800" b="0" i="1" smtClean="0">
                              <a:latin typeface="Cambria Math" panose="02040503050406030204" pitchFamily="18" charset="0"/>
                            </a:rPr>
                            <m:t>𝑔𝑟</m:t>
                          </m:r>
                        </m:e>
                      </m:rad>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886493" y="5791200"/>
                <a:ext cx="1734000" cy="432298"/>
              </a:xfrm>
              <a:prstGeom prst="rect">
                <a:avLst/>
              </a:prstGeom>
              <a:blipFill rotWithShape="0">
                <a:blip r:embed="rId8"/>
                <a:stretch>
                  <a:fillRect/>
                </a:stretch>
              </a:blipFill>
            </p:spPr>
            <p:txBody>
              <a:bodyPr/>
              <a:lstStyle/>
              <a:p>
                <a:r>
                  <a:rPr lang="en-US">
                    <a:noFill/>
                  </a:rPr>
                  <a:t> </a:t>
                </a:r>
              </a:p>
            </p:txBody>
          </p:sp>
        </mc:Fallback>
      </mc:AlternateContent>
      <p:sp>
        <p:nvSpPr>
          <p:cNvPr id="14" name="Rectangle 3"/>
          <p:cNvSpPr>
            <a:spLocks/>
          </p:cNvSpPr>
          <p:nvPr/>
        </p:nvSpPr>
        <p:spPr bwMode="auto">
          <a:xfrm>
            <a:off x="1123950" y="118872"/>
            <a:ext cx="68961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Problem solving uniform circular motion</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134614200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52400" y="274638"/>
            <a:ext cx="8686800" cy="1143000"/>
          </a:xfrm>
        </p:spPr>
        <p:txBody>
          <a:bodyPr>
            <a:noAutofit/>
          </a:bodyPr>
          <a:lstStyle/>
          <a:p>
            <a:r>
              <a:rPr lang="en-US" sz="3200" dirty="0" smtClean="0"/>
              <a:t>When a car turns a corner on a level road, which force provides the necessary centripetal acceleration?</a:t>
            </a:r>
            <a:endParaRPr lang="en-US" sz="3200" dirty="0"/>
          </a:p>
        </p:txBody>
      </p:sp>
      <p:sp>
        <p:nvSpPr>
          <p:cNvPr id="3" name="TPAnswers"/>
          <p:cNvSpPr>
            <a:spLocks noGrp="1"/>
          </p:cNvSpPr>
          <p:nvPr>
            <p:ph type="body" idx="1"/>
            <p:custDataLst>
              <p:tags r:id="rId3"/>
            </p:custDataLst>
          </p:nvPr>
        </p:nvSpPr>
        <p:spPr>
          <a:xfrm>
            <a:off x="609600" y="1752600"/>
            <a:ext cx="4114800" cy="4525963"/>
          </a:xfrm>
        </p:spPr>
        <p:txBody>
          <a:bodyPr/>
          <a:lstStyle/>
          <a:p>
            <a:pPr marL="514350" indent="-514350">
              <a:buFont typeface="Arial" panose="020B0604020202020204" pitchFamily="34" charset="0"/>
              <a:buAutoNum type="alphaUcPeriod"/>
            </a:pPr>
            <a:r>
              <a:rPr lang="en-US" dirty="0" smtClean="0"/>
              <a:t>Friction</a:t>
            </a:r>
          </a:p>
          <a:p>
            <a:pPr marL="514350" indent="-514350">
              <a:buFont typeface="Arial" panose="020B0604020202020204" pitchFamily="34" charset="0"/>
              <a:buAutoNum type="alphaUcPeriod"/>
            </a:pPr>
            <a:r>
              <a:rPr lang="en-US" dirty="0" smtClean="0"/>
              <a:t>Tension</a:t>
            </a:r>
          </a:p>
          <a:p>
            <a:pPr marL="514350" indent="-514350">
              <a:buFont typeface="Arial" panose="020B0604020202020204" pitchFamily="34" charset="0"/>
              <a:buAutoNum type="alphaUcPeriod"/>
            </a:pPr>
            <a:r>
              <a:rPr lang="en-US" dirty="0" smtClean="0"/>
              <a:t>Normal Force</a:t>
            </a:r>
          </a:p>
          <a:p>
            <a:pPr marL="514350" indent="-514350">
              <a:buFont typeface="Arial" panose="020B0604020202020204" pitchFamily="34" charset="0"/>
              <a:buAutoNum type="alphaUcPeriod"/>
            </a:pPr>
            <a:r>
              <a:rPr lang="en-US" dirty="0" smtClean="0"/>
              <a:t>Air resistance</a:t>
            </a:r>
          </a:p>
          <a:p>
            <a:pPr marL="514350" indent="-514350">
              <a:buFont typeface="Arial" panose="020B0604020202020204" pitchFamily="34" charset="0"/>
              <a:buAutoNum type="alphaUcPeriod"/>
            </a:pPr>
            <a:r>
              <a:rPr lang="en-US" dirty="0" smtClean="0"/>
              <a:t>Gravity</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06104235"/>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0251"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87102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1955" name="Picture 3" descr="6 ig p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8725" y="822325"/>
            <a:ext cx="3876675" cy="3902075"/>
          </a:xfrm>
          <a:prstGeom prst="rect">
            <a:avLst/>
          </a:prstGeom>
          <a:noFill/>
          <a:extLst>
            <a:ext uri="{909E8E84-426E-40DD-AFC4-6F175D3DCCD1}">
              <a14:hiddenFill xmlns:a14="http://schemas.microsoft.com/office/drawing/2010/main">
                <a:solidFill>
                  <a:srgbClr val="FFFFFF"/>
                </a:solidFill>
              </a14:hiddenFill>
            </a:ext>
          </a:extLst>
        </p:spPr>
      </p:pic>
      <p:sp>
        <p:nvSpPr>
          <p:cNvPr id="1021956" name="Rectangle 4"/>
          <p:cNvSpPr>
            <a:spLocks/>
          </p:cNvSpPr>
          <p:nvPr/>
        </p:nvSpPr>
        <p:spPr bwMode="auto">
          <a:xfrm>
            <a:off x="558800" y="733425"/>
            <a:ext cx="4114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65150" indent="-461963"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A coin sits on a rotating turntable.</a:t>
            </a:r>
          </a:p>
          <a:p>
            <a:pPr eaLnBrk="1" hangingPunct="1">
              <a:buFont typeface="Arial" panose="020B0604020202020204" pitchFamily="34" charset="0"/>
              <a:buNone/>
            </a:pPr>
            <a:endParaRPr lang="en-US" altLang="en-US" sz="2200">
              <a:latin typeface="Arial" panose="020B0604020202020204" pitchFamily="34" charset="0"/>
            </a:endParaRPr>
          </a:p>
          <a:p>
            <a:pPr lvl="1" eaLnBrk="1" hangingPunct="1">
              <a:buFont typeface="Arial" panose="020B0604020202020204" pitchFamily="34" charset="0"/>
              <a:buAutoNum type="arabicPeriod"/>
            </a:pPr>
            <a:r>
              <a:rPr lang="en-US" altLang="en-US" sz="2200">
                <a:latin typeface="Arial" panose="020B0604020202020204" pitchFamily="34" charset="0"/>
              </a:rPr>
              <a:t>At the time shown in the figure, which arrow gives the direction of the coin’s velocity?</a:t>
            </a:r>
          </a:p>
        </p:txBody>
      </p:sp>
      <p:sp>
        <p:nvSpPr>
          <p:cNvPr id="1021957" name="Rectangle 5"/>
          <p:cNvSpPr>
            <a:spLocks/>
          </p:cNvSpPr>
          <p:nvPr/>
        </p:nvSpPr>
        <p:spPr bwMode="auto">
          <a:xfrm>
            <a:off x="558800" y="138113"/>
            <a:ext cx="349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Additional Questions</a:t>
            </a:r>
          </a:p>
        </p:txBody>
      </p:sp>
      <p:sp>
        <p:nvSpPr>
          <p:cNvPr id="1021958"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6-45</a:t>
            </a:r>
          </a:p>
        </p:txBody>
      </p:sp>
      <p:pic>
        <p:nvPicPr>
          <p:cNvPr id="1021959"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42405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06" name="Picture 6" descr="6 ig p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725" y="822325"/>
            <a:ext cx="3876675" cy="3902075"/>
          </a:xfrm>
          <a:prstGeom prst="rect">
            <a:avLst/>
          </a:prstGeom>
          <a:noFill/>
          <a:extLst>
            <a:ext uri="{909E8E84-426E-40DD-AFC4-6F175D3DCCD1}">
              <a14:hiddenFill xmlns:a14="http://schemas.microsoft.com/office/drawing/2010/main">
                <a:solidFill>
                  <a:srgbClr val="FFFFFF"/>
                </a:solidFill>
              </a14:hiddenFill>
            </a:ext>
          </a:extLst>
        </p:spPr>
      </p:pic>
      <p:sp>
        <p:nvSpPr>
          <p:cNvPr id="1024004" name="Rectangle 4"/>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Answer</a:t>
            </a:r>
          </a:p>
        </p:txBody>
      </p:sp>
      <p:sp>
        <p:nvSpPr>
          <p:cNvPr id="1024007" name="Rectangle 7"/>
          <p:cNvSpPr>
            <a:spLocks/>
          </p:cNvSpPr>
          <p:nvPr/>
        </p:nvSpPr>
        <p:spPr bwMode="auto">
          <a:xfrm>
            <a:off x="558800" y="733425"/>
            <a:ext cx="4114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65150" indent="-461963"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A coin sits on a rotating turntable.</a:t>
            </a:r>
          </a:p>
          <a:p>
            <a:pPr eaLnBrk="1" hangingPunct="1">
              <a:buFont typeface="Arial" panose="020B0604020202020204" pitchFamily="34" charset="0"/>
              <a:buNone/>
            </a:pPr>
            <a:endParaRPr lang="en-US" altLang="en-US" sz="2200">
              <a:latin typeface="Arial" panose="020B0604020202020204" pitchFamily="34" charset="0"/>
            </a:endParaRPr>
          </a:p>
          <a:p>
            <a:pPr lvl="1" eaLnBrk="1" hangingPunct="1">
              <a:buFont typeface="Arial" panose="020B0604020202020204" pitchFamily="34" charset="0"/>
              <a:buAutoNum type="arabicPeriod"/>
            </a:pPr>
            <a:r>
              <a:rPr lang="en-US" altLang="en-US" sz="2200">
                <a:latin typeface="Arial" panose="020B0604020202020204" pitchFamily="34" charset="0"/>
              </a:rPr>
              <a:t>At the time shown in the figure, which arrow gives the direction of the coin’s velocity?</a:t>
            </a:r>
          </a:p>
        </p:txBody>
      </p:sp>
      <p:sp>
        <p:nvSpPr>
          <p:cNvPr id="1024008" name="Rectangle 8"/>
          <p:cNvSpPr>
            <a:spLocks/>
          </p:cNvSpPr>
          <p:nvPr/>
        </p:nvSpPr>
        <p:spPr bwMode="auto">
          <a:xfrm>
            <a:off x="7635875" y="2376488"/>
            <a:ext cx="238125"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662A6D"/>
                </a:solidFill>
              </a:rPr>
              <a:t>A</a:t>
            </a:r>
          </a:p>
        </p:txBody>
      </p:sp>
      <p:sp>
        <p:nvSpPr>
          <p:cNvPr id="1024010" name="AutoShape 10"/>
          <p:cNvSpPr>
            <a:spLocks noChangeArrowheads="1"/>
          </p:cNvSpPr>
          <p:nvPr/>
        </p:nvSpPr>
        <p:spPr bwMode="auto">
          <a:xfrm>
            <a:off x="7510463" y="2330450"/>
            <a:ext cx="441325" cy="452438"/>
          </a:xfrm>
          <a:prstGeom prst="roundRect">
            <a:avLst>
              <a:gd name="adj" fmla="val 16667"/>
            </a:avLst>
          </a:prstGeom>
          <a:noFill/>
          <a:ln w="25400">
            <a:solidFill>
              <a:srgbClr val="662A6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a:p>
            <a:pPr algn="ctr"/>
            <a:endParaRPr lang="en-US" altLang="en-US"/>
          </a:p>
          <a:p>
            <a:pPr algn="ctr"/>
            <a:endParaRPr lang="en-US" altLang="en-US"/>
          </a:p>
        </p:txBody>
      </p:sp>
      <p:sp>
        <p:nvSpPr>
          <p:cNvPr id="1024011" name="Rectangle 11"/>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6-46</a:t>
            </a:r>
          </a:p>
        </p:txBody>
      </p:sp>
    </p:spTree>
    <p:extLst>
      <p:ext uri="{BB962C8B-B14F-4D97-AF65-F5344CB8AC3E}">
        <p14:creationId xmlns:p14="http://schemas.microsoft.com/office/powerpoint/2010/main" val="474671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0" name="Rectangle 2"/>
          <p:cNvSpPr>
            <a:spLocks/>
          </p:cNvSpPr>
          <p:nvPr/>
        </p:nvSpPr>
        <p:spPr bwMode="auto">
          <a:xfrm>
            <a:off x="558800" y="733425"/>
            <a:ext cx="4114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65150" indent="-461963"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A coin sits on a rotating turntable.</a:t>
            </a:r>
          </a:p>
          <a:p>
            <a:pPr eaLnBrk="1" hangingPunct="1">
              <a:buFont typeface="Arial" panose="020B0604020202020204" pitchFamily="34" charset="0"/>
              <a:buNone/>
            </a:pPr>
            <a:endParaRPr lang="en-US" altLang="en-US" sz="2200">
              <a:latin typeface="Arial" panose="020B0604020202020204" pitchFamily="34" charset="0"/>
            </a:endParaRPr>
          </a:p>
          <a:p>
            <a:pPr lvl="1" eaLnBrk="1" hangingPunct="1">
              <a:buFont typeface="Arial" panose="020B0604020202020204" pitchFamily="34" charset="0"/>
              <a:buAutoNum type="arabicPeriod" startAt="2"/>
            </a:pPr>
            <a:r>
              <a:rPr lang="en-US" altLang="en-US" sz="2200">
                <a:latin typeface="Arial" panose="020B0604020202020204" pitchFamily="34" charset="0"/>
              </a:rPr>
              <a:t>At the time shown in the figure, which arrow gives the direction of the frictional force on the coin?</a:t>
            </a:r>
          </a:p>
        </p:txBody>
      </p:sp>
      <p:sp>
        <p:nvSpPr>
          <p:cNvPr id="1026051" name="Rectangle 3"/>
          <p:cNvSpPr>
            <a:spLocks/>
          </p:cNvSpPr>
          <p:nvPr/>
        </p:nvSpPr>
        <p:spPr bwMode="auto">
          <a:xfrm>
            <a:off x="558800" y="138113"/>
            <a:ext cx="349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Additional Questions</a:t>
            </a:r>
          </a:p>
        </p:txBody>
      </p:sp>
      <p:pic>
        <p:nvPicPr>
          <p:cNvPr id="1026053" name="Picture 5" descr="6 ig p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8725" y="822325"/>
            <a:ext cx="3876675" cy="3902075"/>
          </a:xfrm>
          <a:prstGeom prst="rect">
            <a:avLst/>
          </a:prstGeom>
          <a:noFill/>
          <a:extLst>
            <a:ext uri="{909E8E84-426E-40DD-AFC4-6F175D3DCCD1}">
              <a14:hiddenFill xmlns:a14="http://schemas.microsoft.com/office/drawing/2010/main">
                <a:solidFill>
                  <a:srgbClr val="FFFFFF"/>
                </a:solidFill>
              </a14:hiddenFill>
            </a:ext>
          </a:extLst>
        </p:spPr>
      </p:pic>
      <p:sp>
        <p:nvSpPr>
          <p:cNvPr id="1026054"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6-47</a:t>
            </a:r>
          </a:p>
        </p:txBody>
      </p:sp>
      <p:pic>
        <p:nvPicPr>
          <p:cNvPr id="1026055"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36048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103" name="Picture 7" descr="6 ig p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725" y="822325"/>
            <a:ext cx="3876675" cy="3902075"/>
          </a:xfrm>
          <a:prstGeom prst="rect">
            <a:avLst/>
          </a:prstGeom>
          <a:noFill/>
          <a:extLst>
            <a:ext uri="{909E8E84-426E-40DD-AFC4-6F175D3DCCD1}">
              <a14:hiddenFill xmlns:a14="http://schemas.microsoft.com/office/drawing/2010/main">
                <a:solidFill>
                  <a:srgbClr val="FFFFFF"/>
                </a:solidFill>
              </a14:hiddenFill>
            </a:ext>
          </a:extLst>
        </p:spPr>
      </p:pic>
      <p:sp>
        <p:nvSpPr>
          <p:cNvPr id="1028100" name="Rectangle 4"/>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Answer</a:t>
            </a:r>
          </a:p>
        </p:txBody>
      </p:sp>
      <p:sp>
        <p:nvSpPr>
          <p:cNvPr id="1028102" name="Rectangle 6"/>
          <p:cNvSpPr>
            <a:spLocks/>
          </p:cNvSpPr>
          <p:nvPr/>
        </p:nvSpPr>
        <p:spPr bwMode="auto">
          <a:xfrm>
            <a:off x="558800" y="733425"/>
            <a:ext cx="4114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65150" indent="-461963"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A coin sits on a rotating turntable.</a:t>
            </a:r>
          </a:p>
          <a:p>
            <a:pPr eaLnBrk="1" hangingPunct="1">
              <a:buFont typeface="Arial" panose="020B0604020202020204" pitchFamily="34" charset="0"/>
              <a:buNone/>
            </a:pPr>
            <a:endParaRPr lang="en-US" altLang="en-US" sz="2200">
              <a:latin typeface="Arial" panose="020B0604020202020204" pitchFamily="34" charset="0"/>
            </a:endParaRPr>
          </a:p>
          <a:p>
            <a:pPr lvl="1" eaLnBrk="1" hangingPunct="1">
              <a:buFont typeface="Arial" panose="020B0604020202020204" pitchFamily="34" charset="0"/>
              <a:buAutoNum type="arabicPeriod" startAt="2"/>
            </a:pPr>
            <a:r>
              <a:rPr lang="en-US" altLang="en-US" sz="2200">
                <a:latin typeface="Arial" panose="020B0604020202020204" pitchFamily="34" charset="0"/>
              </a:rPr>
              <a:t>At the time shown in the figure, which arrow gives the direction of the frictional force on the coin?</a:t>
            </a:r>
          </a:p>
        </p:txBody>
      </p:sp>
      <p:sp>
        <p:nvSpPr>
          <p:cNvPr id="1028104" name="Rectangle 8"/>
          <p:cNvSpPr>
            <a:spLocks/>
          </p:cNvSpPr>
          <p:nvPr/>
        </p:nvSpPr>
        <p:spPr bwMode="auto">
          <a:xfrm>
            <a:off x="7072313" y="2874963"/>
            <a:ext cx="238125"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662A6D"/>
                </a:solidFill>
              </a:rPr>
              <a:t>D</a:t>
            </a:r>
          </a:p>
        </p:txBody>
      </p:sp>
      <p:sp>
        <p:nvSpPr>
          <p:cNvPr id="1028105" name="AutoShape 9"/>
          <p:cNvSpPr>
            <a:spLocks noChangeArrowheads="1"/>
          </p:cNvSpPr>
          <p:nvPr/>
        </p:nvSpPr>
        <p:spPr bwMode="auto">
          <a:xfrm>
            <a:off x="6946900" y="2828925"/>
            <a:ext cx="441325" cy="452438"/>
          </a:xfrm>
          <a:prstGeom prst="roundRect">
            <a:avLst>
              <a:gd name="adj" fmla="val 16667"/>
            </a:avLst>
          </a:prstGeom>
          <a:noFill/>
          <a:ln w="25400">
            <a:solidFill>
              <a:srgbClr val="662A6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a:p>
            <a:pPr algn="ctr"/>
            <a:endParaRPr lang="en-US" altLang="en-US"/>
          </a:p>
          <a:p>
            <a:pPr algn="ctr"/>
            <a:endParaRPr lang="en-US" altLang="en-US"/>
          </a:p>
        </p:txBody>
      </p:sp>
      <p:sp>
        <p:nvSpPr>
          <p:cNvPr id="1028108" name="Rectangle 12"/>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6-48</a:t>
            </a:r>
          </a:p>
        </p:txBody>
      </p:sp>
    </p:spTree>
    <p:extLst>
      <p:ext uri="{BB962C8B-B14F-4D97-AF65-F5344CB8AC3E}">
        <p14:creationId xmlns:p14="http://schemas.microsoft.com/office/powerpoint/2010/main" val="36110870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147" name="Picture 3" descr="6 ig p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8725" y="822325"/>
            <a:ext cx="3876675" cy="3902075"/>
          </a:xfrm>
          <a:prstGeom prst="rect">
            <a:avLst/>
          </a:prstGeom>
          <a:noFill/>
          <a:extLst>
            <a:ext uri="{909E8E84-426E-40DD-AFC4-6F175D3DCCD1}">
              <a14:hiddenFill xmlns:a14="http://schemas.microsoft.com/office/drawing/2010/main">
                <a:solidFill>
                  <a:srgbClr val="FFFFFF"/>
                </a:solidFill>
              </a14:hiddenFill>
            </a:ext>
          </a:extLst>
        </p:spPr>
      </p:pic>
      <p:sp>
        <p:nvSpPr>
          <p:cNvPr id="1030148" name="Rectangle 4"/>
          <p:cNvSpPr>
            <a:spLocks/>
          </p:cNvSpPr>
          <p:nvPr/>
        </p:nvSpPr>
        <p:spPr bwMode="auto">
          <a:xfrm>
            <a:off x="558800" y="733425"/>
            <a:ext cx="4114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65150" indent="-461963"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A coin sits on a rotating turntable.</a:t>
            </a:r>
          </a:p>
          <a:p>
            <a:pPr eaLnBrk="1" hangingPunct="1">
              <a:buFont typeface="Arial" panose="020B0604020202020204" pitchFamily="34" charset="0"/>
              <a:buNone/>
            </a:pPr>
            <a:endParaRPr lang="en-US" altLang="en-US" sz="2200">
              <a:latin typeface="Arial" panose="020B0604020202020204" pitchFamily="34" charset="0"/>
            </a:endParaRPr>
          </a:p>
          <a:p>
            <a:pPr lvl="1" eaLnBrk="1" hangingPunct="1">
              <a:buFont typeface="Arial" panose="020B0604020202020204" pitchFamily="34" charset="0"/>
              <a:buAutoNum type="arabicPeriod" startAt="3"/>
            </a:pPr>
            <a:r>
              <a:rPr lang="en-US" altLang="en-US" sz="2200">
                <a:latin typeface="Arial" panose="020B0604020202020204" pitchFamily="34" charset="0"/>
              </a:rPr>
              <a:t>At the instant shown, suppose the frictional force disappeared. In what direction would the coin move?</a:t>
            </a:r>
          </a:p>
        </p:txBody>
      </p:sp>
      <p:sp>
        <p:nvSpPr>
          <p:cNvPr id="1030149" name="Rectangle 5"/>
          <p:cNvSpPr>
            <a:spLocks/>
          </p:cNvSpPr>
          <p:nvPr/>
        </p:nvSpPr>
        <p:spPr bwMode="auto">
          <a:xfrm>
            <a:off x="558800" y="138113"/>
            <a:ext cx="3494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Additional Questions</a:t>
            </a:r>
          </a:p>
        </p:txBody>
      </p:sp>
      <p:sp>
        <p:nvSpPr>
          <p:cNvPr id="1030152"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6-49</a:t>
            </a:r>
          </a:p>
        </p:txBody>
      </p:sp>
      <p:pic>
        <p:nvPicPr>
          <p:cNvPr id="1030153" name="PRS Question Icon" descr="PRS Question Icon"/>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24888" y="87313"/>
            <a:ext cx="4064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48406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202" name="Picture 10" descr="6 ig p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725" y="822325"/>
            <a:ext cx="3876675" cy="3902075"/>
          </a:xfrm>
          <a:prstGeom prst="rect">
            <a:avLst/>
          </a:prstGeom>
          <a:noFill/>
          <a:extLst>
            <a:ext uri="{909E8E84-426E-40DD-AFC4-6F175D3DCCD1}">
              <a14:hiddenFill xmlns:a14="http://schemas.microsoft.com/office/drawing/2010/main">
                <a:solidFill>
                  <a:srgbClr val="FFFFFF"/>
                </a:solidFill>
              </a14:hiddenFill>
            </a:ext>
          </a:extLst>
        </p:spPr>
      </p:pic>
      <p:sp>
        <p:nvSpPr>
          <p:cNvPr id="1032196" name="Rectangle 4"/>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Answer</a:t>
            </a:r>
          </a:p>
        </p:txBody>
      </p:sp>
      <p:sp>
        <p:nvSpPr>
          <p:cNvPr id="1032198" name="Rectangle 6"/>
          <p:cNvSpPr>
            <a:spLocks/>
          </p:cNvSpPr>
          <p:nvPr/>
        </p:nvSpPr>
        <p:spPr bwMode="auto">
          <a:xfrm>
            <a:off x="7635875" y="2376488"/>
            <a:ext cx="238125"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662A6D"/>
                </a:solidFill>
              </a:rPr>
              <a:t>A</a:t>
            </a:r>
          </a:p>
        </p:txBody>
      </p:sp>
      <p:sp>
        <p:nvSpPr>
          <p:cNvPr id="1032199" name="AutoShape 7"/>
          <p:cNvSpPr>
            <a:spLocks noChangeArrowheads="1"/>
          </p:cNvSpPr>
          <p:nvPr/>
        </p:nvSpPr>
        <p:spPr bwMode="auto">
          <a:xfrm>
            <a:off x="7510463" y="2330450"/>
            <a:ext cx="441325" cy="452438"/>
          </a:xfrm>
          <a:prstGeom prst="roundRect">
            <a:avLst>
              <a:gd name="adj" fmla="val 16667"/>
            </a:avLst>
          </a:prstGeom>
          <a:noFill/>
          <a:ln w="25400">
            <a:solidFill>
              <a:srgbClr val="662A6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a:p>
            <a:pPr algn="ctr"/>
            <a:endParaRPr lang="en-US" altLang="en-US"/>
          </a:p>
          <a:p>
            <a:pPr algn="ctr"/>
            <a:endParaRPr lang="en-US" altLang="en-US"/>
          </a:p>
        </p:txBody>
      </p:sp>
      <p:sp>
        <p:nvSpPr>
          <p:cNvPr id="1032203" name="Rectangle 11"/>
          <p:cNvSpPr>
            <a:spLocks/>
          </p:cNvSpPr>
          <p:nvPr/>
        </p:nvSpPr>
        <p:spPr bwMode="auto">
          <a:xfrm>
            <a:off x="558800" y="733425"/>
            <a:ext cx="4114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565150" indent="-461963"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A coin sits on a rotating turntable.</a:t>
            </a:r>
          </a:p>
          <a:p>
            <a:pPr eaLnBrk="1" hangingPunct="1">
              <a:buFont typeface="Arial" panose="020B0604020202020204" pitchFamily="34" charset="0"/>
              <a:buNone/>
            </a:pPr>
            <a:endParaRPr lang="en-US" altLang="en-US" sz="2200">
              <a:latin typeface="Arial" panose="020B0604020202020204" pitchFamily="34" charset="0"/>
            </a:endParaRPr>
          </a:p>
          <a:p>
            <a:pPr lvl="1" eaLnBrk="1" hangingPunct="1">
              <a:buFont typeface="Arial" panose="020B0604020202020204" pitchFamily="34" charset="0"/>
              <a:buAutoNum type="arabicPeriod" startAt="3"/>
            </a:pPr>
            <a:r>
              <a:rPr lang="en-US" altLang="en-US" sz="2200">
                <a:latin typeface="Arial" panose="020B0604020202020204" pitchFamily="34" charset="0"/>
              </a:rPr>
              <a:t>At the instant shown, suppose the frictional force disappeared. In what direction would the coin move?</a:t>
            </a:r>
          </a:p>
        </p:txBody>
      </p:sp>
      <p:sp>
        <p:nvSpPr>
          <p:cNvPr id="1032207" name="Rectangle 1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6-50</a:t>
            </a:r>
          </a:p>
        </p:txBody>
      </p:sp>
    </p:spTree>
    <p:extLst>
      <p:ext uri="{BB962C8B-B14F-4D97-AF65-F5344CB8AC3E}">
        <p14:creationId xmlns:p14="http://schemas.microsoft.com/office/powerpoint/2010/main" val="286996684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7157" name="Picture 21" descr="06_09_Figure"/>
          <p:cNvPicPr>
            <a:picLocks noChangeAspect="1" noChangeArrowheads="1"/>
          </p:cNvPicPr>
          <p:nvPr/>
        </p:nvPicPr>
        <p:blipFill>
          <a:blip r:embed="rId3">
            <a:extLst>
              <a:ext uri="{28A0092B-C50C-407E-A947-70E740481C1C}">
                <a14:useLocalDpi xmlns:a14="http://schemas.microsoft.com/office/drawing/2010/main" val="0"/>
              </a:ext>
            </a:extLst>
          </a:blip>
          <a:srcRect b="2507"/>
          <a:stretch>
            <a:fillRect/>
          </a:stretch>
        </p:blipFill>
        <p:spPr bwMode="auto">
          <a:xfrm>
            <a:off x="304800" y="2118997"/>
            <a:ext cx="3235325" cy="4546600"/>
          </a:xfrm>
          <a:prstGeom prst="rect">
            <a:avLst/>
          </a:prstGeom>
          <a:noFill/>
          <a:extLst>
            <a:ext uri="{909E8E84-426E-40DD-AFC4-6F175D3DCCD1}">
              <a14:hiddenFill xmlns:a14="http://schemas.microsoft.com/office/drawing/2010/main">
                <a:solidFill>
                  <a:srgbClr val="FFFFFF"/>
                </a:solidFill>
              </a14:hiddenFill>
            </a:ext>
          </a:extLst>
        </p:spPr>
      </p:pic>
      <p:pic>
        <p:nvPicPr>
          <p:cNvPr id="987158" name="Picture 22" descr="06_KeyEquation_08"/>
          <p:cNvPicPr>
            <a:picLocks noChangeAspect="1" noChangeArrowheads="1"/>
          </p:cNvPicPr>
          <p:nvPr/>
        </p:nvPicPr>
        <p:blipFill>
          <a:blip r:embed="rId4">
            <a:extLst>
              <a:ext uri="{28A0092B-C50C-407E-A947-70E740481C1C}">
                <a14:useLocalDpi xmlns:a14="http://schemas.microsoft.com/office/drawing/2010/main" val="0"/>
              </a:ext>
            </a:extLst>
          </a:blip>
          <a:srcRect l="6723" r="24921"/>
          <a:stretch>
            <a:fillRect/>
          </a:stretch>
        </p:blipFill>
        <p:spPr bwMode="auto">
          <a:xfrm>
            <a:off x="1998662" y="769173"/>
            <a:ext cx="4822825" cy="1241425"/>
          </a:xfrm>
          <a:prstGeom prst="rect">
            <a:avLst/>
          </a:prstGeom>
          <a:noFill/>
          <a:extLst>
            <a:ext uri="{909E8E84-426E-40DD-AFC4-6F175D3DCCD1}">
              <a14:hiddenFill xmlns:a14="http://schemas.microsoft.com/office/drawing/2010/main">
                <a:solidFill>
                  <a:srgbClr val="FFFFFF"/>
                </a:solidFill>
              </a14:hiddenFill>
            </a:ext>
          </a:extLst>
        </p:spPr>
      </p:pic>
      <p:sp>
        <p:nvSpPr>
          <p:cNvPr id="987159" name="Rectangle 23"/>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6-23</a:t>
            </a:r>
          </a:p>
        </p:txBody>
      </p:sp>
      <p:pic>
        <p:nvPicPr>
          <p:cNvPr id="6" name="Picture 5" descr="06_00_ChOpener6.jpg"/>
          <p:cNvPicPr>
            <a:picLocks noChangeAspect="1"/>
          </p:cNvPicPr>
          <p:nvPr/>
        </p:nvPicPr>
        <p:blipFill rotWithShape="1">
          <a:blip r:embed="rId6">
            <a:extLst>
              <a:ext uri="{28A0092B-C50C-407E-A947-70E740481C1C}">
                <a14:useLocalDpi xmlns:a14="http://schemas.microsoft.com/office/drawing/2010/main" val="0"/>
              </a:ext>
            </a:extLst>
          </a:blip>
          <a:srcRect b="5645"/>
          <a:stretch/>
        </p:blipFill>
        <p:spPr>
          <a:xfrm flipH="1">
            <a:off x="4343400" y="2133600"/>
            <a:ext cx="4572000" cy="416599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3400" y="1676400"/>
            <a:ext cx="4114800" cy="4200002"/>
          </a:xfrm>
          <a:prstGeom prst="rect">
            <a:avLst/>
          </a:prstGeom>
        </p:spPr>
      </p:pic>
      <p:sp>
        <p:nvSpPr>
          <p:cNvPr id="8" name="Rectangle 3"/>
          <p:cNvSpPr>
            <a:spLocks/>
          </p:cNvSpPr>
          <p:nvPr/>
        </p:nvSpPr>
        <p:spPr bwMode="auto">
          <a:xfrm>
            <a:off x="2590800" y="147696"/>
            <a:ext cx="41910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Uniform Circular </a:t>
            </a:r>
            <a:r>
              <a:rPr lang="en-US" altLang="en-US" sz="3000" dirty="0">
                <a:latin typeface="Arial" panose="020B0604020202020204" pitchFamily="34" charset="0"/>
              </a:rPr>
              <a:t>Motion</a:t>
            </a:r>
          </a:p>
        </p:txBody>
      </p:sp>
    </p:spTree>
    <p:extLst>
      <p:ext uri="{BB962C8B-B14F-4D97-AF65-F5344CB8AC3E}">
        <p14:creationId xmlns:p14="http://schemas.microsoft.com/office/powerpoint/2010/main" val="2380886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fontScale="90000"/>
          </a:bodyPr>
          <a:lstStyle/>
          <a:p>
            <a:r>
              <a:rPr lang="en-US" dirty="0" smtClean="0"/>
              <a:t>A ball moves CW in circular motion. What happens when it reaches the opening?</a:t>
            </a:r>
            <a:endParaRPr lang="en-US" dirty="0"/>
          </a:p>
        </p:txBody>
      </p:sp>
      <p:sp>
        <p:nvSpPr>
          <p:cNvPr id="3" name="TPAnswers"/>
          <p:cNvSpPr>
            <a:spLocks noGrp="1"/>
          </p:cNvSpPr>
          <p:nvPr>
            <p:ph type="body" idx="1"/>
            <p:custDataLst>
              <p:tags r:id="rId3"/>
            </p:custDataLst>
          </p:nvPr>
        </p:nvSpPr>
        <p:spPr>
          <a:xfrm>
            <a:off x="1447800" y="2819400"/>
            <a:ext cx="4114800" cy="1752600"/>
          </a:xfrm>
        </p:spPr>
        <p:txBody>
          <a:bodyPr>
            <a:normAutofit fontScale="85000" lnSpcReduction="20000"/>
          </a:bodyPr>
          <a:lstStyle/>
          <a:p>
            <a:pPr marL="514350" indent="-514350">
              <a:buFont typeface="Arial" panose="020B0604020202020204" pitchFamily="34" charset="0"/>
              <a:buAutoNum type="alphaUcPeriod"/>
            </a:pPr>
            <a:r>
              <a:rPr lang="en-US" dirty="0" smtClean="0"/>
              <a:t>A</a:t>
            </a:r>
          </a:p>
          <a:p>
            <a:pPr marL="514350" indent="-514350">
              <a:buFont typeface="Arial" panose="020B0604020202020204" pitchFamily="34" charset="0"/>
              <a:buAutoNum type="alphaUcPeriod"/>
            </a:pPr>
            <a:r>
              <a:rPr lang="en-US" dirty="0" smtClean="0"/>
              <a:t>B</a:t>
            </a:r>
          </a:p>
          <a:p>
            <a:pPr marL="514350" indent="-514350">
              <a:buFont typeface="Arial" panose="020B0604020202020204" pitchFamily="34" charset="0"/>
              <a:buAutoNum type="alphaUcPeriod"/>
            </a:pPr>
            <a:r>
              <a:rPr lang="en-US" dirty="0" smtClean="0"/>
              <a:t>C</a:t>
            </a:r>
          </a:p>
          <a:p>
            <a:pPr marL="514350" indent="-514350">
              <a:buFont typeface="Arial" panose="020B0604020202020204" pitchFamily="34" charset="0"/>
              <a:buAutoNum type="alphaUcPeriod"/>
            </a:pPr>
            <a:r>
              <a:rPr lang="en-US" dirty="0"/>
              <a:t>D</a:t>
            </a:r>
          </a:p>
        </p:txBody>
      </p:sp>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771531"/>
            <a:ext cx="7945438"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225949779"/>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8204" name="Chart" r:id="rId7" imgW="4572000" imgH="5143500" progId="MSGraph.Chart.8">
                  <p:embed followColorScheme="full"/>
                </p:oleObj>
              </mc:Choice>
              <mc:Fallback>
                <p:oleObj name="Chart" r:id="rId7" imgW="4572000" imgH="5143500" progId="MSGraph.Chart.8">
                  <p:embed followColorScheme="full"/>
                  <p:pic>
                    <p:nvPicPr>
                      <p:cNvPr id="0" name=""/>
                      <p:cNvPicPr/>
                      <p:nvPr/>
                    </p:nvPicPr>
                    <p:blipFill>
                      <a:blip r:embed="rId8"/>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75978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p:cNvSpPr>
          <p:nvPr/>
        </p:nvSpPr>
        <p:spPr bwMode="auto">
          <a:xfrm>
            <a:off x="562708" y="3614739"/>
            <a:ext cx="82296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A world-class thrower can get the hammer up to a speed of 29 m/s. If an athlete swings the mass in a horizontal circle centered on the handle he uses to hold the chain, what is the tension in the chain?</a:t>
            </a:r>
          </a:p>
        </p:txBody>
      </p:sp>
      <p:sp>
        <p:nvSpPr>
          <p:cNvPr id="995333" name="Rectangle 5"/>
          <p:cNvSpPr>
            <a:spLocks/>
          </p:cNvSpPr>
          <p:nvPr/>
        </p:nvSpPr>
        <p:spPr bwMode="auto">
          <a:xfrm>
            <a:off x="558800" y="733425"/>
            <a:ext cx="3500438"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In the hammer throw, an athlete spins a heavy mass in a circle at the end of a chain, then lets go of the chain. For male athletes, the “hammer” is a mass of 7.3 kg at the end of a 1.2 m chain. </a:t>
            </a:r>
          </a:p>
        </p:txBody>
      </p:sp>
      <p:sp>
        <p:nvSpPr>
          <p:cNvPr id="995335"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6-29</a:t>
            </a:r>
          </a:p>
        </p:txBody>
      </p:sp>
      <p:pic>
        <p:nvPicPr>
          <p:cNvPr id="7" name="Picture 6" descr="06_Pg163_UnFigur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719570"/>
            <a:ext cx="4035552" cy="2700528"/>
          </a:xfrm>
          <a:prstGeom prst="rect">
            <a:avLst/>
          </a:prstGeom>
        </p:spPr>
      </p:pic>
      <p:sp>
        <p:nvSpPr>
          <p:cNvPr id="2" name="Left Arrow 1"/>
          <p:cNvSpPr/>
          <p:nvPr/>
        </p:nvSpPr>
        <p:spPr>
          <a:xfrm>
            <a:off x="6629400" y="1917434"/>
            <a:ext cx="1143000" cy="152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7200900" y="1363436"/>
                <a:ext cx="535146"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f>
                        <m:fPr>
                          <m:ctrlPr>
                            <a:rPr lang="en-US" i="1" smtClean="0">
                              <a:latin typeface="Cambria Math"/>
                            </a:rPr>
                          </m:ctrlPr>
                        </m:fPr>
                        <m:num>
                          <m:sSup>
                            <m:sSupPr>
                              <m:ctrlPr>
                                <a:rPr lang="en-US" i="1" smtClean="0">
                                  <a:latin typeface="Cambria Math"/>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𝑟</m:t>
                          </m:r>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200900" y="1363436"/>
                <a:ext cx="535146" cy="55399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05000" y="5105401"/>
                <a:ext cx="4653773" cy="11385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𝑇</m:t>
                      </m:r>
                      <m:r>
                        <a:rPr lang="en-US" sz="3200" b="0" i="1" smtClean="0">
                          <a:latin typeface="Cambria Math" panose="02040503050406030204" pitchFamily="18" charset="0"/>
                        </a:rPr>
                        <m:t>=</m:t>
                      </m:r>
                      <m:r>
                        <a:rPr lang="en-US" sz="3200" b="0" i="1" smtClean="0">
                          <a:latin typeface="Cambria Math" panose="02040503050406030204" pitchFamily="18" charset="0"/>
                        </a:rPr>
                        <m:t>𝑚</m:t>
                      </m:r>
                      <m:f>
                        <m:fPr>
                          <m:ctrlPr>
                            <a:rPr lang="en-US" sz="3200" i="1" smtClean="0">
                              <a:latin typeface="Cambria Math"/>
                            </a:rPr>
                          </m:ctrlPr>
                        </m:fPr>
                        <m:num>
                          <m:sSup>
                            <m:sSupPr>
                              <m:ctrlPr>
                                <a:rPr lang="en-US" sz="3200" i="1" smtClean="0">
                                  <a:latin typeface="Cambria Math"/>
                                </a:rPr>
                              </m:ctrlPr>
                            </m:sSupPr>
                            <m:e>
                              <m:r>
                                <a:rPr lang="en-US" sz="3200" b="0" i="1" smtClean="0">
                                  <a:latin typeface="Cambria Math" panose="02040503050406030204" pitchFamily="18" charset="0"/>
                                </a:rPr>
                                <m:t>𝑣</m:t>
                              </m:r>
                            </m:e>
                            <m:sup>
                              <m:r>
                                <a:rPr lang="en-US" sz="3200" b="0" i="1" smtClean="0">
                                  <a:latin typeface="Cambria Math" panose="02040503050406030204" pitchFamily="18" charset="0"/>
                                </a:rPr>
                                <m:t>2</m:t>
                              </m:r>
                            </m:sup>
                          </m:sSup>
                        </m:num>
                        <m:den>
                          <m:r>
                            <a:rPr lang="en-US" sz="3200" b="0" i="1" smtClean="0">
                              <a:latin typeface="Cambria Math" panose="02040503050406030204" pitchFamily="18" charset="0"/>
                            </a:rPr>
                            <m:t>𝑟</m:t>
                          </m:r>
                        </m:den>
                      </m:f>
                      <m:r>
                        <a:rPr lang="en-US" sz="3200" b="0" i="1" smtClean="0">
                          <a:latin typeface="Cambria Math" panose="02040503050406030204" pitchFamily="18" charset="0"/>
                        </a:rPr>
                        <m:t>=7.3</m:t>
                      </m:r>
                      <m:r>
                        <m:rPr>
                          <m:nor/>
                        </m:rPr>
                        <a:rPr lang="en-US" sz="3200" b="0" i="0" smtClean="0">
                          <a:latin typeface="Cambria Math" panose="02040503050406030204" pitchFamily="18" charset="0"/>
                        </a:rPr>
                        <m:t>kg</m:t>
                      </m:r>
                      <m:f>
                        <m:fPr>
                          <m:ctrlPr>
                            <a:rPr lang="en-US" sz="3200" i="1">
                              <a:latin typeface="Cambria Math"/>
                            </a:rPr>
                          </m:ctrlPr>
                        </m:fPr>
                        <m:num>
                          <m:sSup>
                            <m:sSupPr>
                              <m:ctrlPr>
                                <a:rPr lang="en-US" sz="3200" i="1" smtClean="0">
                                  <a:latin typeface="Cambria Math"/>
                                </a:rPr>
                              </m:ctrlPr>
                            </m:sSupPr>
                            <m:e>
                              <m:d>
                                <m:dPr>
                                  <m:ctrlPr>
                                    <a:rPr lang="en-US" sz="3200" i="1" smtClean="0">
                                      <a:latin typeface="Cambria Math"/>
                                    </a:rPr>
                                  </m:ctrlPr>
                                </m:dPr>
                                <m:e>
                                  <m:r>
                                    <a:rPr lang="en-US" sz="3200" b="0" i="1" smtClean="0">
                                      <a:latin typeface="Cambria Math" panose="02040503050406030204" pitchFamily="18" charset="0"/>
                                    </a:rPr>
                                    <m:t>29</m:t>
                                  </m:r>
                                  <m:box>
                                    <m:boxPr>
                                      <m:ctrlPr>
                                        <a:rPr lang="en-US" sz="3200" b="0" i="1" smtClean="0">
                                          <a:latin typeface="Cambria Math"/>
                                        </a:rPr>
                                      </m:ctrlPr>
                                    </m:boxPr>
                                    <m:e>
                                      <m:argPr>
                                        <m:argSz m:val="-1"/>
                                      </m:argPr>
                                      <m:f>
                                        <m:fPr>
                                          <m:ctrlPr>
                                            <a:rPr lang="en-US" sz="3200" b="0" i="1" smtClean="0">
                                              <a:latin typeface="Cambria Math"/>
                                            </a:rPr>
                                          </m:ctrlPr>
                                        </m:fPr>
                                        <m:num>
                                          <m:r>
                                            <m:rPr>
                                              <m:nor/>
                                            </m:rPr>
                                            <a:rPr lang="en-US" sz="3200" b="0" i="0" smtClean="0">
                                              <a:latin typeface="Cambria Math" panose="02040503050406030204" pitchFamily="18" charset="0"/>
                                            </a:rPr>
                                            <m:t>m</m:t>
                                          </m:r>
                                        </m:num>
                                        <m:den>
                                          <m:r>
                                            <m:rPr>
                                              <m:nor/>
                                            </m:rPr>
                                            <a:rPr lang="en-US" sz="3200" b="0" i="0" smtClean="0">
                                              <a:latin typeface="Cambria Math" panose="02040503050406030204" pitchFamily="18" charset="0"/>
                                            </a:rPr>
                                            <m:t>s</m:t>
                                          </m:r>
                                        </m:den>
                                      </m:f>
                                    </m:e>
                                  </m:box>
                                </m:e>
                              </m:d>
                            </m:e>
                            <m:sup>
                              <m:r>
                                <a:rPr lang="en-US" sz="3200" b="0" i="1" smtClean="0">
                                  <a:latin typeface="Cambria Math" panose="02040503050406030204" pitchFamily="18" charset="0"/>
                                </a:rPr>
                                <m:t>2</m:t>
                              </m:r>
                            </m:sup>
                          </m:sSup>
                        </m:num>
                        <m:den>
                          <m:r>
                            <a:rPr lang="en-US" sz="3200" b="0" i="1" smtClean="0">
                              <a:latin typeface="Cambria Math" panose="02040503050406030204" pitchFamily="18" charset="0"/>
                            </a:rPr>
                            <m:t>1.2</m:t>
                          </m:r>
                          <m:r>
                            <m:rPr>
                              <m:nor/>
                            </m:rPr>
                            <a:rPr lang="en-US" sz="3200" b="0" i="0" smtClean="0">
                              <a:latin typeface="Cambria Math" panose="02040503050406030204" pitchFamily="18" charset="0"/>
                            </a:rPr>
                            <m:t>m</m:t>
                          </m:r>
                        </m:den>
                      </m:f>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05000" y="5105401"/>
                <a:ext cx="4653773" cy="1138581"/>
              </a:xfrm>
              <a:prstGeom prst="rect">
                <a:avLst/>
              </a:prstGeom>
              <a:blipFill rotWithShape="0">
                <a:blip r:embed="rId6"/>
                <a:stretch>
                  <a:fillRect/>
                </a:stretch>
              </a:blipFill>
            </p:spPr>
            <p:txBody>
              <a:bodyPr/>
              <a:lstStyle/>
              <a:p>
                <a:r>
                  <a:rPr lang="en-US">
                    <a:noFill/>
                  </a:rPr>
                  <a:t> </a:t>
                </a:r>
              </a:p>
            </p:txBody>
          </p:sp>
        </mc:Fallback>
      </mc:AlternateContent>
      <p:sp>
        <p:nvSpPr>
          <p:cNvPr id="11" name="Rectangle 3"/>
          <p:cNvSpPr>
            <a:spLocks/>
          </p:cNvSpPr>
          <p:nvPr/>
        </p:nvSpPr>
        <p:spPr bwMode="auto">
          <a:xfrm>
            <a:off x="1123950" y="118872"/>
            <a:ext cx="68961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Problem solving uniform circular motion</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1134744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9" name="Rectangle 3"/>
          <p:cNvSpPr>
            <a:spLocks/>
          </p:cNvSpPr>
          <p:nvPr/>
        </p:nvSpPr>
        <p:spPr bwMode="auto">
          <a:xfrm>
            <a:off x="387349" y="744538"/>
            <a:ext cx="4641851" cy="440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565150" indent="-360363"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ts val="1075"/>
              </a:spcBef>
            </a:pPr>
            <a:r>
              <a:rPr lang="en-US" altLang="en-US" sz="2200" dirty="0">
                <a:latin typeface="Arial" panose="020B0604020202020204" pitchFamily="34" charset="0"/>
              </a:rPr>
              <a:t>A car of mass 1500 kg goes over a hill at a speed of 20 m/s. The shape of the hill is approximately circular, with a radius of 60 m, as in the figure at right. When the car is at the highest point of the hill,</a:t>
            </a:r>
          </a:p>
          <a:p>
            <a:pPr lvl="1" eaLnBrk="1" hangingPunct="1">
              <a:lnSpc>
                <a:spcPct val="90000"/>
              </a:lnSpc>
              <a:spcBef>
                <a:spcPts val="1075"/>
              </a:spcBef>
              <a:buFont typeface="Arial" panose="020B0604020202020204" pitchFamily="34" charset="0"/>
              <a:buAutoNum type="alphaLcPeriod"/>
            </a:pPr>
            <a:r>
              <a:rPr lang="en-US" altLang="en-US" sz="2200" b="1" dirty="0">
                <a:latin typeface="Arial" panose="020B0604020202020204" pitchFamily="34" charset="0"/>
              </a:rPr>
              <a:t>What is the force of gravity on the car?</a:t>
            </a:r>
          </a:p>
          <a:p>
            <a:pPr lvl="1" eaLnBrk="1" hangingPunct="1">
              <a:lnSpc>
                <a:spcPct val="90000"/>
              </a:lnSpc>
              <a:spcBef>
                <a:spcPts val="1075"/>
              </a:spcBef>
              <a:buFont typeface="Arial" panose="020B0604020202020204" pitchFamily="34" charset="0"/>
              <a:buAutoNum type="alphaLcPeriod"/>
            </a:pPr>
            <a:r>
              <a:rPr lang="en-US" altLang="en-US" sz="2200" dirty="0">
                <a:solidFill>
                  <a:schemeClr val="bg1">
                    <a:lumMod val="75000"/>
                  </a:schemeClr>
                </a:solidFill>
                <a:latin typeface="Arial" panose="020B0604020202020204" pitchFamily="34" charset="0"/>
              </a:rPr>
              <a:t>What is the normal force of the road on the car at this point?</a:t>
            </a:r>
          </a:p>
        </p:txBody>
      </p:sp>
      <p:pic>
        <p:nvPicPr>
          <p:cNvPr id="997380" name="Picture 4" descr="6 ig 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1763" y="960438"/>
            <a:ext cx="3654425" cy="3225800"/>
          </a:xfrm>
          <a:prstGeom prst="rect">
            <a:avLst/>
          </a:prstGeom>
          <a:noFill/>
          <a:extLst>
            <a:ext uri="{909E8E84-426E-40DD-AFC4-6F175D3DCCD1}">
              <a14:hiddenFill xmlns:a14="http://schemas.microsoft.com/office/drawing/2010/main">
                <a:solidFill>
                  <a:srgbClr val="FFFFFF"/>
                </a:solidFill>
              </a14:hiddenFill>
            </a:ext>
          </a:extLst>
        </p:spPr>
      </p:pic>
      <p:sp>
        <p:nvSpPr>
          <p:cNvPr id="997384"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6-30</a:t>
            </a:r>
          </a:p>
        </p:txBody>
      </p:sp>
      <p:sp>
        <p:nvSpPr>
          <p:cNvPr id="6" name="Rectangle 3"/>
          <p:cNvSpPr>
            <a:spLocks/>
          </p:cNvSpPr>
          <p:nvPr/>
        </p:nvSpPr>
        <p:spPr bwMode="auto">
          <a:xfrm>
            <a:off x="1123950" y="118872"/>
            <a:ext cx="68961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Problem solving uniform circular motion</a:t>
            </a:r>
            <a:endParaRPr lang="en-US" altLang="en-US" sz="30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609600" y="4595853"/>
                <a:ext cx="1681807"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𝐹</m:t>
                      </m:r>
                      <m:r>
                        <a:rPr lang="en-US" sz="3600" b="0" i="1" smtClean="0">
                          <a:latin typeface="Cambria Math" panose="02040503050406030204" pitchFamily="18" charset="0"/>
                        </a:rPr>
                        <m:t>=</m:t>
                      </m:r>
                      <m:r>
                        <a:rPr lang="en-US" sz="3600" b="0" i="1" smtClean="0">
                          <a:latin typeface="Cambria Math" panose="02040503050406030204" pitchFamily="18" charset="0"/>
                        </a:rPr>
                        <m:t>𝑚𝑔</m:t>
                      </m:r>
                    </m:oMath>
                  </m:oMathPara>
                </a14:m>
                <a:endParaRPr lang="en-US" sz="3600" dirty="0"/>
              </a:p>
            </p:txBody>
          </p:sp>
        </mc:Choice>
        <mc:Fallback xmlns="">
          <p:sp>
            <p:nvSpPr>
              <p:cNvPr id="2" name="TextBox 1"/>
              <p:cNvSpPr txBox="1">
                <a:spLocks noRot="1" noChangeAspect="1" noMove="1" noResize="1" noEditPoints="1" noAdjustHandles="1" noChangeArrowheads="1" noChangeShapeType="1" noTextEdit="1"/>
              </p:cNvSpPr>
              <p:nvPr/>
            </p:nvSpPr>
            <p:spPr>
              <a:xfrm>
                <a:off x="609600" y="4595853"/>
                <a:ext cx="1681807" cy="553998"/>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1696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9" name="Rectangle 3"/>
          <p:cNvSpPr>
            <a:spLocks/>
          </p:cNvSpPr>
          <p:nvPr/>
        </p:nvSpPr>
        <p:spPr bwMode="auto">
          <a:xfrm>
            <a:off x="387349" y="744538"/>
            <a:ext cx="4824414" cy="440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565150" indent="-360363" algn="l" defTabSz="822325">
              <a:defRPr sz="2400">
                <a:solidFill>
                  <a:schemeClr val="tx1"/>
                </a:solidFill>
                <a:latin typeface="Times New Roman" panose="02020603050405020304" pitchFamily="18" charset="0"/>
              </a:defRPr>
            </a:lvl2pPr>
            <a:lvl3pPr marL="1028700" indent="-206375" algn="l" defTabSz="822325">
              <a:defRPr sz="2400">
                <a:solidFill>
                  <a:schemeClr val="tx1"/>
                </a:solidFill>
                <a:latin typeface="Times New Roman" panose="02020603050405020304" pitchFamily="18" charset="0"/>
              </a:defRPr>
            </a:lvl3pPr>
            <a:lvl4pPr marL="1439863" indent="-204788" algn="l" defTabSz="822325">
              <a:defRPr sz="2400">
                <a:solidFill>
                  <a:schemeClr val="tx1"/>
                </a:solidFill>
                <a:latin typeface="Times New Roman" panose="02020603050405020304" pitchFamily="18" charset="0"/>
              </a:defRPr>
            </a:lvl4pPr>
            <a:lvl5pPr marL="1851025" indent="-204788" algn="l" defTabSz="822325">
              <a:defRPr sz="2400">
                <a:solidFill>
                  <a:schemeClr val="tx1"/>
                </a:solidFill>
                <a:latin typeface="Times New Roman" panose="02020603050405020304" pitchFamily="18" charset="0"/>
              </a:defRPr>
            </a:lvl5pPr>
            <a:lvl6pPr marL="2308225" indent="-204788" defTabSz="822325" eaLnBrk="0" fontAlgn="base" hangingPunct="0">
              <a:spcBef>
                <a:spcPct val="0"/>
              </a:spcBef>
              <a:spcAft>
                <a:spcPct val="0"/>
              </a:spcAft>
              <a:defRPr sz="2400">
                <a:solidFill>
                  <a:schemeClr val="tx1"/>
                </a:solidFill>
                <a:latin typeface="Times New Roman" panose="02020603050405020304" pitchFamily="18" charset="0"/>
              </a:defRPr>
            </a:lvl6pPr>
            <a:lvl7pPr marL="2765425" indent="-204788" defTabSz="822325" eaLnBrk="0" fontAlgn="base" hangingPunct="0">
              <a:spcBef>
                <a:spcPct val="0"/>
              </a:spcBef>
              <a:spcAft>
                <a:spcPct val="0"/>
              </a:spcAft>
              <a:defRPr sz="2400">
                <a:solidFill>
                  <a:schemeClr val="tx1"/>
                </a:solidFill>
                <a:latin typeface="Times New Roman" panose="02020603050405020304" pitchFamily="18" charset="0"/>
              </a:defRPr>
            </a:lvl7pPr>
            <a:lvl8pPr marL="3222625" indent="-204788" defTabSz="822325" eaLnBrk="0" fontAlgn="base" hangingPunct="0">
              <a:spcBef>
                <a:spcPct val="0"/>
              </a:spcBef>
              <a:spcAft>
                <a:spcPct val="0"/>
              </a:spcAft>
              <a:defRPr sz="2400">
                <a:solidFill>
                  <a:schemeClr val="tx1"/>
                </a:solidFill>
                <a:latin typeface="Times New Roman" panose="02020603050405020304" pitchFamily="18" charset="0"/>
              </a:defRPr>
            </a:lvl8pPr>
            <a:lvl9pPr marL="3679825" indent="-20478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ts val="1075"/>
              </a:spcBef>
            </a:pPr>
            <a:r>
              <a:rPr lang="en-US" altLang="en-US" sz="2200" dirty="0">
                <a:latin typeface="Arial" panose="020B0604020202020204" pitchFamily="34" charset="0"/>
              </a:rPr>
              <a:t>A car of mass 1500 kg goes over a hill at a speed of 20 m/s. The shape of the hill is approximately circular, with a radius of 60 m, as in the figure at right. When the car is at the highest point of the hill,</a:t>
            </a:r>
          </a:p>
          <a:p>
            <a:pPr lvl="1" eaLnBrk="1" hangingPunct="1">
              <a:lnSpc>
                <a:spcPct val="90000"/>
              </a:lnSpc>
              <a:spcBef>
                <a:spcPts val="1075"/>
              </a:spcBef>
              <a:buFont typeface="Arial" panose="020B0604020202020204" pitchFamily="34" charset="0"/>
              <a:buAutoNum type="alphaLcPeriod"/>
            </a:pPr>
            <a:r>
              <a:rPr lang="en-US" altLang="en-US" sz="2200" dirty="0">
                <a:solidFill>
                  <a:schemeClr val="bg1">
                    <a:lumMod val="75000"/>
                  </a:schemeClr>
                </a:solidFill>
                <a:latin typeface="Arial" panose="020B0604020202020204" pitchFamily="34" charset="0"/>
              </a:rPr>
              <a:t>What is the force of gravity on the car?</a:t>
            </a:r>
          </a:p>
          <a:p>
            <a:pPr lvl="1" eaLnBrk="1" hangingPunct="1">
              <a:lnSpc>
                <a:spcPct val="90000"/>
              </a:lnSpc>
              <a:spcBef>
                <a:spcPts val="1075"/>
              </a:spcBef>
              <a:buFont typeface="Arial" panose="020B0604020202020204" pitchFamily="34" charset="0"/>
              <a:buAutoNum type="alphaLcPeriod"/>
            </a:pPr>
            <a:r>
              <a:rPr lang="en-US" altLang="en-US" sz="2200" b="1" dirty="0">
                <a:latin typeface="Arial" panose="020B0604020202020204" pitchFamily="34" charset="0"/>
              </a:rPr>
              <a:t>What is the normal force of the road on the car at this point?</a:t>
            </a:r>
          </a:p>
        </p:txBody>
      </p:sp>
      <p:pic>
        <p:nvPicPr>
          <p:cNvPr id="997380" name="Picture 4" descr="6 ig 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234" y="980525"/>
            <a:ext cx="3654425" cy="3225800"/>
          </a:xfrm>
          <a:prstGeom prst="rect">
            <a:avLst/>
          </a:prstGeom>
          <a:noFill/>
          <a:extLst>
            <a:ext uri="{909E8E84-426E-40DD-AFC4-6F175D3DCCD1}">
              <a14:hiddenFill xmlns:a14="http://schemas.microsoft.com/office/drawing/2010/main">
                <a:solidFill>
                  <a:srgbClr val="FFFFFF"/>
                </a:solidFill>
              </a14:hiddenFill>
            </a:ext>
          </a:extLst>
        </p:spPr>
      </p:pic>
      <p:sp>
        <p:nvSpPr>
          <p:cNvPr id="997384"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6-30</a:t>
            </a:r>
          </a:p>
        </p:txBody>
      </p:sp>
      <p:sp>
        <p:nvSpPr>
          <p:cNvPr id="6" name="Rectangle 3"/>
          <p:cNvSpPr>
            <a:spLocks/>
          </p:cNvSpPr>
          <p:nvPr/>
        </p:nvSpPr>
        <p:spPr bwMode="auto">
          <a:xfrm>
            <a:off x="1123950" y="118872"/>
            <a:ext cx="68961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Problem solving uniform circular motion</a:t>
            </a:r>
            <a:endParaRPr lang="en-US" altLang="en-US" sz="30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533400" y="4233679"/>
                <a:ext cx="4094454" cy="10793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800" b="0" i="1" smtClean="0">
                              <a:latin typeface="Cambria Math"/>
                            </a:rPr>
                          </m:ctrlPr>
                        </m:naryPr>
                        <m:sub/>
                        <m:sup/>
                        <m:e>
                          <m:sSub>
                            <m:sSubPr>
                              <m:ctrlPr>
                                <a:rPr lang="en-US" sz="2800" b="0" i="1" smtClean="0">
                                  <a:latin typeface="Cambria Math"/>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𝑦</m:t>
                              </m:r>
                            </m:sub>
                          </m:sSub>
                          <m:r>
                            <a:rPr lang="en-US" sz="2800" b="0" i="1" smtClean="0">
                              <a:latin typeface="Cambria Math" panose="02040503050406030204" pitchFamily="18" charset="0"/>
                            </a:rPr>
                            <m:t>=</m:t>
                          </m:r>
                        </m:e>
                      </m:nary>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𝑚𝑔</m:t>
                      </m:r>
                      <m:r>
                        <a:rPr lang="en-US" sz="2800" b="0" i="1" smtClean="0">
                          <a:latin typeface="Cambria Math" panose="02040503050406030204" pitchFamily="18" charset="0"/>
                        </a:rPr>
                        <m:t>=−</m:t>
                      </m:r>
                      <m:r>
                        <a:rPr lang="en-US" sz="2800" b="0" i="1" smtClean="0">
                          <a:latin typeface="Cambria Math" panose="02040503050406030204" pitchFamily="18" charset="0"/>
                        </a:rPr>
                        <m:t>𝑚</m:t>
                      </m:r>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𝑟</m:t>
                          </m:r>
                        </m:den>
                      </m:f>
                    </m:oMath>
                  </m:oMathPara>
                </a14:m>
                <a:endParaRPr lang="en-US"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533400" y="4233679"/>
                <a:ext cx="4094454" cy="107933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723341" y="5486400"/>
                <a:ext cx="2904513" cy="9768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𝑁</m:t>
                      </m:r>
                      <m:r>
                        <a:rPr lang="en-US" sz="2800" b="0" i="1" smtClean="0">
                          <a:latin typeface="Cambria Math" panose="02040503050406030204" pitchFamily="18" charset="0"/>
                        </a:rPr>
                        <m:t>=−</m:t>
                      </m:r>
                      <m:r>
                        <a:rPr lang="en-US" sz="2800" b="0" i="1" smtClean="0">
                          <a:latin typeface="Cambria Math" panose="02040503050406030204" pitchFamily="18" charset="0"/>
                        </a:rPr>
                        <m:t>𝑚</m:t>
                      </m:r>
                      <m:d>
                        <m:dPr>
                          <m:ctrlPr>
                            <a:rPr lang="en-US" sz="2800" b="0" i="1" smtClean="0">
                              <a:latin typeface="Cambria Math"/>
                            </a:rPr>
                          </m:ctrlPr>
                        </m:dPr>
                        <m:e>
                          <m:f>
                            <m:fPr>
                              <m:ctrlPr>
                                <a:rPr lang="en-US" sz="2800" i="1">
                                  <a:latin typeface="Cambria Math"/>
                                </a:rPr>
                              </m:ctrlPr>
                            </m:fPr>
                            <m:num>
                              <m:sSup>
                                <m:sSupPr>
                                  <m:ctrlPr>
                                    <a:rPr lang="en-US" sz="2800" i="1">
                                      <a:latin typeface="Cambria Math"/>
                                    </a:rPr>
                                  </m:ctrlPr>
                                </m:sSupPr>
                                <m:e>
                                  <m:r>
                                    <a:rPr lang="en-US" sz="2800" i="1">
                                      <a:latin typeface="Cambria Math" panose="02040503050406030204" pitchFamily="18" charset="0"/>
                                    </a:rPr>
                                    <m:t>𝑣</m:t>
                                  </m:r>
                                </m:e>
                                <m:sup>
                                  <m:r>
                                    <a:rPr lang="en-US" sz="2800" i="1">
                                      <a:latin typeface="Cambria Math" panose="02040503050406030204" pitchFamily="18" charset="0"/>
                                    </a:rPr>
                                    <m:t>2</m:t>
                                  </m:r>
                                </m:sup>
                              </m:sSup>
                            </m:num>
                            <m:den>
                              <m:r>
                                <a:rPr lang="en-US" sz="2800" i="1">
                                  <a:latin typeface="Cambria Math" panose="02040503050406030204" pitchFamily="18" charset="0"/>
                                </a:rPr>
                                <m:t>𝑟</m:t>
                              </m:r>
                            </m:den>
                          </m:f>
                          <m:r>
                            <a:rPr lang="en-US" sz="2800" b="0" i="1" smtClean="0">
                              <a:latin typeface="Cambria Math" panose="02040503050406030204" pitchFamily="18" charset="0"/>
                            </a:rPr>
                            <m:t>+</m:t>
                          </m:r>
                          <m:r>
                            <a:rPr lang="en-US" sz="2800" b="0" i="1" smtClean="0">
                              <a:latin typeface="Cambria Math" panose="02040503050406030204" pitchFamily="18" charset="0"/>
                            </a:rPr>
                            <m:t>𝑔</m:t>
                          </m:r>
                        </m:e>
                      </m:d>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723341" y="5486400"/>
                <a:ext cx="2904513" cy="976806"/>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95997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9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411663"/>
            <a:ext cx="2422525"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9433" name="Picture 9" descr="06_18_Figure"/>
          <p:cNvPicPr>
            <a:picLocks noChangeAspect="1" noChangeArrowheads="1"/>
          </p:cNvPicPr>
          <p:nvPr/>
        </p:nvPicPr>
        <p:blipFill>
          <a:blip r:embed="rId4">
            <a:extLst>
              <a:ext uri="{28A0092B-C50C-407E-A947-70E740481C1C}">
                <a14:useLocalDpi xmlns:a14="http://schemas.microsoft.com/office/drawing/2010/main" val="0"/>
              </a:ext>
            </a:extLst>
          </a:blip>
          <a:srcRect b="32039"/>
          <a:stretch>
            <a:fillRect/>
          </a:stretch>
        </p:blipFill>
        <p:spPr bwMode="auto">
          <a:xfrm>
            <a:off x="531813" y="736600"/>
            <a:ext cx="3559175" cy="5387975"/>
          </a:xfrm>
          <a:prstGeom prst="rect">
            <a:avLst/>
          </a:prstGeom>
          <a:noFill/>
          <a:extLst>
            <a:ext uri="{909E8E84-426E-40DD-AFC4-6F175D3DCCD1}">
              <a14:hiddenFill xmlns:a14="http://schemas.microsoft.com/office/drawing/2010/main">
                <a:solidFill>
                  <a:srgbClr val="FFFFFF"/>
                </a:solidFill>
              </a14:hiddenFill>
            </a:ext>
          </a:extLst>
        </p:spPr>
      </p:pic>
      <p:pic>
        <p:nvPicPr>
          <p:cNvPr id="999434" name="Picture 10" descr="06_18_Figure"/>
          <p:cNvPicPr>
            <a:picLocks noChangeAspect="1" noChangeArrowheads="1"/>
          </p:cNvPicPr>
          <p:nvPr/>
        </p:nvPicPr>
        <p:blipFill>
          <a:blip r:embed="rId4">
            <a:extLst>
              <a:ext uri="{28A0092B-C50C-407E-A947-70E740481C1C}">
                <a14:useLocalDpi xmlns:a14="http://schemas.microsoft.com/office/drawing/2010/main" val="0"/>
              </a:ext>
            </a:extLst>
          </a:blip>
          <a:srcRect t="68274" b="2170"/>
          <a:stretch>
            <a:fillRect/>
          </a:stretch>
        </p:blipFill>
        <p:spPr bwMode="auto">
          <a:xfrm>
            <a:off x="4546600" y="776288"/>
            <a:ext cx="3559175" cy="2343150"/>
          </a:xfrm>
          <a:prstGeom prst="rect">
            <a:avLst/>
          </a:prstGeom>
          <a:noFill/>
          <a:extLst>
            <a:ext uri="{909E8E84-426E-40DD-AFC4-6F175D3DCCD1}">
              <a14:hiddenFill xmlns:a14="http://schemas.microsoft.com/office/drawing/2010/main">
                <a:solidFill>
                  <a:srgbClr val="FFFFFF"/>
                </a:solidFill>
              </a14:hiddenFill>
            </a:ext>
          </a:extLst>
        </p:spPr>
      </p:pic>
      <p:sp>
        <p:nvSpPr>
          <p:cNvPr id="999435" name="Rectangle 11"/>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6-31</a:t>
            </a:r>
          </a:p>
        </p:txBody>
      </p:sp>
      <p:sp>
        <p:nvSpPr>
          <p:cNvPr id="7" name="Rectangle 3"/>
          <p:cNvSpPr>
            <a:spLocks/>
          </p:cNvSpPr>
          <p:nvPr/>
        </p:nvSpPr>
        <p:spPr bwMode="auto">
          <a:xfrm>
            <a:off x="2365375" y="76200"/>
            <a:ext cx="436245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Maximum walking speed</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221786932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1092040"/>
            <a:ext cx="983640" cy="3664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2"/>
          <p:cNvSpPr/>
          <p:nvPr/>
        </p:nvSpPr>
        <p:spPr>
          <a:xfrm>
            <a:off x="7010400" y="733425"/>
            <a:ext cx="1141413" cy="3664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01475" name="Rectangle 3"/>
          <p:cNvSpPr>
            <a:spLocks/>
          </p:cNvSpPr>
          <p:nvPr/>
        </p:nvSpPr>
        <p:spPr bwMode="auto">
          <a:xfrm>
            <a:off x="558800" y="733425"/>
            <a:ext cx="8023225" cy="264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075"/>
              </a:spcBef>
              <a:buSzPct val="125000"/>
              <a:buFont typeface="Gill Sans" pitchFamily="48" charset="0"/>
              <a:buNone/>
            </a:pPr>
            <a:r>
              <a:rPr lang="en-US" altLang="en-US" sz="2200" dirty="0">
                <a:latin typeface="Arial" panose="020B0604020202020204" pitchFamily="34" charset="0"/>
              </a:rPr>
              <a:t>A roller coaster car goes through a vertical loop at a constant speed. For positions A to E, rank order the:</a:t>
            </a:r>
          </a:p>
          <a:p>
            <a:pPr lvl="1" eaLnBrk="1" hangingPunct="1">
              <a:spcBef>
                <a:spcPts val="1075"/>
              </a:spcBef>
              <a:buSzPct val="125000"/>
              <a:buFont typeface="Times" panose="02020603050405020304" pitchFamily="18" charset="0"/>
              <a:buChar char="•"/>
            </a:pPr>
            <a:r>
              <a:rPr lang="en-US" altLang="en-US" sz="2200" dirty="0">
                <a:latin typeface="Arial" panose="020B0604020202020204" pitchFamily="34" charset="0"/>
              </a:rPr>
              <a:t> </a:t>
            </a:r>
            <a:r>
              <a:rPr lang="en-US" altLang="en-US" sz="2200" b="1" dirty="0">
                <a:latin typeface="Arial" panose="020B0604020202020204" pitchFamily="34" charset="0"/>
              </a:rPr>
              <a:t>centripetal acceleration</a:t>
            </a:r>
          </a:p>
          <a:p>
            <a:pPr lvl="1" eaLnBrk="1" hangingPunct="1">
              <a:spcBef>
                <a:spcPts val="1075"/>
              </a:spcBef>
              <a:buSzPct val="125000"/>
              <a:buFont typeface="Times" panose="02020603050405020304" pitchFamily="18" charset="0"/>
              <a:buChar char="•"/>
            </a:pPr>
            <a:r>
              <a:rPr lang="en-US" altLang="en-US" sz="2200" dirty="0">
                <a:latin typeface="Arial" panose="020B0604020202020204" pitchFamily="34" charset="0"/>
              </a:rPr>
              <a:t> normal force</a:t>
            </a:r>
          </a:p>
          <a:p>
            <a:pPr lvl="1" eaLnBrk="1" hangingPunct="1">
              <a:spcBef>
                <a:spcPts val="1075"/>
              </a:spcBef>
              <a:buSzPct val="125000"/>
              <a:buFont typeface="Times" panose="02020603050405020304" pitchFamily="18" charset="0"/>
              <a:buChar char="•"/>
            </a:pPr>
            <a:r>
              <a:rPr lang="en-US" altLang="en-US" sz="2200" dirty="0">
                <a:latin typeface="Arial" panose="020B0604020202020204" pitchFamily="34" charset="0"/>
              </a:rPr>
              <a:t> apparent weight</a:t>
            </a:r>
          </a:p>
        </p:txBody>
      </p:sp>
      <p:pic>
        <p:nvPicPr>
          <p:cNvPr id="1001477" name="Picture 5" descr="6 ig p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828800"/>
            <a:ext cx="4664075" cy="2847975"/>
          </a:xfrm>
          <a:prstGeom prst="rect">
            <a:avLst/>
          </a:prstGeom>
          <a:noFill/>
          <a:extLst>
            <a:ext uri="{909E8E84-426E-40DD-AFC4-6F175D3DCCD1}">
              <a14:hiddenFill xmlns:a14="http://schemas.microsoft.com/office/drawing/2010/main">
                <a:solidFill>
                  <a:srgbClr val="FFFFFF"/>
                </a:solidFill>
              </a14:hiddenFill>
            </a:ext>
          </a:extLst>
        </p:spPr>
      </p:pic>
      <p:sp>
        <p:nvSpPr>
          <p:cNvPr id="1001478"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6-32</a:t>
            </a:r>
          </a:p>
        </p:txBody>
      </p:sp>
      <p:sp>
        <p:nvSpPr>
          <p:cNvPr id="6" name="Rectangle 3"/>
          <p:cNvSpPr>
            <a:spLocks/>
          </p:cNvSpPr>
          <p:nvPr/>
        </p:nvSpPr>
        <p:spPr bwMode="auto">
          <a:xfrm>
            <a:off x="584200" y="152400"/>
            <a:ext cx="3173413"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Example Problem</a:t>
            </a:r>
            <a:endParaRPr lang="en-US" altLang="en-US" sz="30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1599948" y="3455988"/>
                <a:ext cx="1141915"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m:t>
                      </m:r>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𝑟</m:t>
                          </m:r>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599948" y="3455988"/>
                <a:ext cx="1141915" cy="861774"/>
              </a:xfrm>
              <a:prstGeom prst="rect">
                <a:avLst/>
              </a:prstGeom>
              <a:blipFill rotWithShape="0">
                <a:blip r:embed="rId5"/>
                <a:stretch>
                  <a:fillRect/>
                </a:stretch>
              </a:blipFill>
            </p:spPr>
            <p:txBody>
              <a:bodyPr/>
              <a:lstStyle/>
              <a:p>
                <a:r>
                  <a:rPr lang="en-US">
                    <a:noFill/>
                  </a:rPr>
                  <a:t> </a:t>
                </a:r>
              </a:p>
            </p:txBody>
          </p:sp>
        </mc:Fallback>
      </mc:AlternateContent>
      <p:sp>
        <p:nvSpPr>
          <p:cNvPr id="2" name="Rectangle 1"/>
          <p:cNvSpPr/>
          <p:nvPr/>
        </p:nvSpPr>
        <p:spPr>
          <a:xfrm>
            <a:off x="1600200" y="5133173"/>
            <a:ext cx="553254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 = B = C = D = E</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608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7"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5" name="Rectangle 3"/>
          <p:cNvSpPr>
            <a:spLocks/>
          </p:cNvSpPr>
          <p:nvPr/>
        </p:nvSpPr>
        <p:spPr bwMode="auto">
          <a:xfrm>
            <a:off x="558800" y="733425"/>
            <a:ext cx="8023225" cy="264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075"/>
              </a:spcBef>
              <a:buSzPct val="125000"/>
              <a:buFont typeface="Gill Sans" pitchFamily="48" charset="0"/>
              <a:buNone/>
            </a:pPr>
            <a:r>
              <a:rPr lang="en-US" altLang="en-US" sz="2200" dirty="0">
                <a:latin typeface="Arial" panose="020B0604020202020204" pitchFamily="34" charset="0"/>
              </a:rPr>
              <a:t>A roller coaster car goes through a vertical loop at a constant speed. For positions A to E, rank order the:</a:t>
            </a:r>
          </a:p>
          <a:p>
            <a:pPr lvl="1" eaLnBrk="1" hangingPunct="1">
              <a:spcBef>
                <a:spcPts val="1075"/>
              </a:spcBef>
              <a:buSzPct val="125000"/>
              <a:buFont typeface="Times" panose="02020603050405020304" pitchFamily="18" charset="0"/>
              <a:buChar char="•"/>
            </a:pPr>
            <a:r>
              <a:rPr lang="en-US" altLang="en-US" sz="2200" dirty="0">
                <a:latin typeface="Arial" panose="020B0604020202020204" pitchFamily="34" charset="0"/>
              </a:rPr>
              <a:t> centripetal acceleration</a:t>
            </a:r>
          </a:p>
          <a:p>
            <a:pPr lvl="1" eaLnBrk="1" hangingPunct="1">
              <a:spcBef>
                <a:spcPts val="1075"/>
              </a:spcBef>
              <a:buSzPct val="125000"/>
              <a:buFont typeface="Times" panose="02020603050405020304" pitchFamily="18" charset="0"/>
              <a:buChar char="•"/>
            </a:pPr>
            <a:r>
              <a:rPr lang="en-US" altLang="en-US" sz="2200" dirty="0">
                <a:latin typeface="Arial" panose="020B0604020202020204" pitchFamily="34" charset="0"/>
              </a:rPr>
              <a:t> </a:t>
            </a:r>
            <a:r>
              <a:rPr lang="en-US" altLang="en-US" sz="2200" b="1" dirty="0">
                <a:latin typeface="Arial" panose="020B0604020202020204" pitchFamily="34" charset="0"/>
              </a:rPr>
              <a:t>normal force</a:t>
            </a:r>
          </a:p>
          <a:p>
            <a:pPr lvl="1" eaLnBrk="1" hangingPunct="1">
              <a:spcBef>
                <a:spcPts val="1075"/>
              </a:spcBef>
              <a:buSzPct val="125000"/>
              <a:buFont typeface="Times" panose="02020603050405020304" pitchFamily="18" charset="0"/>
              <a:buChar char="•"/>
            </a:pPr>
            <a:r>
              <a:rPr lang="en-US" altLang="en-US" sz="2200" dirty="0">
                <a:latin typeface="Arial" panose="020B0604020202020204" pitchFamily="34" charset="0"/>
              </a:rPr>
              <a:t> apparent weight</a:t>
            </a:r>
          </a:p>
        </p:txBody>
      </p:sp>
      <p:pic>
        <p:nvPicPr>
          <p:cNvPr id="1001477" name="Picture 5" descr="6 ig p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676400"/>
            <a:ext cx="4664075" cy="2847975"/>
          </a:xfrm>
          <a:prstGeom prst="rect">
            <a:avLst/>
          </a:prstGeom>
          <a:noFill/>
          <a:extLst>
            <a:ext uri="{909E8E84-426E-40DD-AFC4-6F175D3DCCD1}">
              <a14:hiddenFill xmlns:a14="http://schemas.microsoft.com/office/drawing/2010/main">
                <a:solidFill>
                  <a:srgbClr val="FFFFFF"/>
                </a:solidFill>
              </a14:hiddenFill>
            </a:ext>
          </a:extLst>
        </p:spPr>
      </p:pic>
      <p:sp>
        <p:nvSpPr>
          <p:cNvPr id="1001478"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6-32</a:t>
            </a:r>
          </a:p>
        </p:txBody>
      </p:sp>
      <p:sp>
        <p:nvSpPr>
          <p:cNvPr id="6" name="Rectangle 3"/>
          <p:cNvSpPr>
            <a:spLocks/>
          </p:cNvSpPr>
          <p:nvPr/>
        </p:nvSpPr>
        <p:spPr bwMode="auto">
          <a:xfrm>
            <a:off x="584200" y="152400"/>
            <a:ext cx="3173413"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Example Problem</a:t>
            </a:r>
            <a:endParaRPr lang="en-US" altLang="en-US" sz="3000" dirty="0">
              <a:latin typeface="Arial" panose="020B0604020202020204" pitchFamily="34" charset="0"/>
            </a:endParaRPr>
          </a:p>
        </p:txBody>
      </p:sp>
      <p:sp>
        <p:nvSpPr>
          <p:cNvPr id="7" name="Rectangle 6"/>
          <p:cNvSpPr/>
          <p:nvPr/>
        </p:nvSpPr>
        <p:spPr>
          <a:xfrm>
            <a:off x="1722657" y="5410200"/>
            <a:ext cx="553254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 = E &gt; B = D &gt; C</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cxnSp>
        <p:nvCxnSpPr>
          <p:cNvPr id="3" name="Straight Arrow Connector 2"/>
          <p:cNvCxnSpPr/>
          <p:nvPr/>
        </p:nvCxnSpPr>
        <p:spPr>
          <a:xfrm flipH="1" flipV="1">
            <a:off x="6629400" y="3340040"/>
            <a:ext cx="838200" cy="5334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a:off x="6856045" y="2569919"/>
            <a:ext cx="583346" cy="39992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a:off x="6400800" y="2053431"/>
            <a:ext cx="0" cy="38496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a:off x="5409588" y="2569919"/>
            <a:ext cx="610212" cy="39992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p:nvPr/>
        </p:nvCxnSpPr>
        <p:spPr>
          <a:xfrm flipV="1">
            <a:off x="5409588" y="3373438"/>
            <a:ext cx="838812" cy="53938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56842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5" name="Rectangle 3"/>
          <p:cNvSpPr>
            <a:spLocks/>
          </p:cNvSpPr>
          <p:nvPr/>
        </p:nvSpPr>
        <p:spPr bwMode="auto">
          <a:xfrm>
            <a:off x="558800" y="733425"/>
            <a:ext cx="8023225" cy="264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1075"/>
              </a:spcBef>
              <a:buSzPct val="125000"/>
              <a:buFont typeface="Gill Sans" pitchFamily="48" charset="0"/>
              <a:buNone/>
            </a:pPr>
            <a:r>
              <a:rPr lang="en-US" altLang="en-US" sz="2200" dirty="0">
                <a:latin typeface="Arial" panose="020B0604020202020204" pitchFamily="34" charset="0"/>
              </a:rPr>
              <a:t>A roller coaster car goes through a vertical loop at a constant speed. For positions A to E, rank order the:</a:t>
            </a:r>
          </a:p>
          <a:p>
            <a:pPr lvl="1" eaLnBrk="1" hangingPunct="1">
              <a:spcBef>
                <a:spcPts val="1075"/>
              </a:spcBef>
              <a:buSzPct val="125000"/>
              <a:buFont typeface="Times" panose="02020603050405020304" pitchFamily="18" charset="0"/>
              <a:buChar char="•"/>
            </a:pPr>
            <a:r>
              <a:rPr lang="en-US" altLang="en-US" sz="2200" dirty="0">
                <a:latin typeface="Arial" panose="020B0604020202020204" pitchFamily="34" charset="0"/>
              </a:rPr>
              <a:t> centripetal acceleration</a:t>
            </a:r>
          </a:p>
          <a:p>
            <a:pPr lvl="1" eaLnBrk="1" hangingPunct="1">
              <a:spcBef>
                <a:spcPts val="1075"/>
              </a:spcBef>
              <a:buSzPct val="125000"/>
              <a:buFont typeface="Times" panose="02020603050405020304" pitchFamily="18" charset="0"/>
              <a:buChar char="•"/>
            </a:pPr>
            <a:r>
              <a:rPr lang="en-US" altLang="en-US" sz="2200" dirty="0">
                <a:latin typeface="Arial" panose="020B0604020202020204" pitchFamily="34" charset="0"/>
              </a:rPr>
              <a:t> normal force</a:t>
            </a:r>
          </a:p>
          <a:p>
            <a:pPr lvl="1" eaLnBrk="1" hangingPunct="1">
              <a:spcBef>
                <a:spcPts val="1075"/>
              </a:spcBef>
              <a:buSzPct val="125000"/>
              <a:buFont typeface="Times" panose="02020603050405020304" pitchFamily="18" charset="0"/>
              <a:buChar char="•"/>
            </a:pPr>
            <a:r>
              <a:rPr lang="en-US" altLang="en-US" sz="2200" dirty="0">
                <a:latin typeface="Arial" panose="020B0604020202020204" pitchFamily="34" charset="0"/>
              </a:rPr>
              <a:t> </a:t>
            </a:r>
            <a:r>
              <a:rPr lang="en-US" altLang="en-US" sz="2200" b="1" dirty="0">
                <a:latin typeface="Arial" panose="020B0604020202020204" pitchFamily="34" charset="0"/>
              </a:rPr>
              <a:t>apparent weight</a:t>
            </a:r>
          </a:p>
        </p:txBody>
      </p:sp>
      <p:pic>
        <p:nvPicPr>
          <p:cNvPr id="1001477" name="Picture 5" descr="6 ig p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676400"/>
            <a:ext cx="4664075" cy="2847975"/>
          </a:xfrm>
          <a:prstGeom prst="rect">
            <a:avLst/>
          </a:prstGeom>
          <a:noFill/>
          <a:extLst>
            <a:ext uri="{909E8E84-426E-40DD-AFC4-6F175D3DCCD1}">
              <a14:hiddenFill xmlns:a14="http://schemas.microsoft.com/office/drawing/2010/main">
                <a:solidFill>
                  <a:srgbClr val="FFFFFF"/>
                </a:solidFill>
              </a14:hiddenFill>
            </a:ext>
          </a:extLst>
        </p:spPr>
      </p:pic>
      <p:sp>
        <p:nvSpPr>
          <p:cNvPr id="1001478"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6-32</a:t>
            </a:r>
          </a:p>
        </p:txBody>
      </p:sp>
      <p:sp>
        <p:nvSpPr>
          <p:cNvPr id="6" name="Rectangle 3"/>
          <p:cNvSpPr>
            <a:spLocks/>
          </p:cNvSpPr>
          <p:nvPr/>
        </p:nvSpPr>
        <p:spPr bwMode="auto">
          <a:xfrm>
            <a:off x="584200" y="152400"/>
            <a:ext cx="3173413"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Example Problem</a:t>
            </a:r>
            <a:endParaRPr lang="en-US" altLang="en-US" sz="3000" dirty="0">
              <a:latin typeface="Arial" panose="020B0604020202020204" pitchFamily="34" charset="0"/>
            </a:endParaRPr>
          </a:p>
        </p:txBody>
      </p:sp>
      <p:sp>
        <p:nvSpPr>
          <p:cNvPr id="8" name="Rectangle 7"/>
          <p:cNvSpPr/>
          <p:nvPr/>
        </p:nvSpPr>
        <p:spPr>
          <a:xfrm>
            <a:off x="1722657" y="5410200"/>
            <a:ext cx="5532541" cy="923330"/>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 = E &gt; B = D &gt; C</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flipH="1" flipV="1">
            <a:off x="6629400" y="3330305"/>
            <a:ext cx="838200" cy="5334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flipH="1">
            <a:off x="6856045" y="2569919"/>
            <a:ext cx="583346" cy="39992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6400800" y="2053431"/>
            <a:ext cx="0" cy="38496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a:off x="5409588" y="2569919"/>
            <a:ext cx="610212" cy="39992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V="1">
            <a:off x="5409588" y="3373438"/>
            <a:ext cx="838812" cy="53938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flipH="1">
            <a:off x="7467600" y="3884548"/>
            <a:ext cx="1" cy="10002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H="1">
            <a:off x="5420473" y="3901201"/>
            <a:ext cx="1" cy="10002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H="1">
            <a:off x="5409588" y="2592623"/>
            <a:ext cx="10886" cy="6970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a:off x="7433948" y="2569919"/>
            <a:ext cx="10886" cy="69702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6394982" y="2053431"/>
            <a:ext cx="375" cy="3849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0163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05_Figure.jpg"/>
          <p:cNvPicPr>
            <a:picLocks noChangeAspect="1"/>
          </p:cNvPicPr>
          <p:nvPr/>
        </p:nvPicPr>
        <p:blipFill rotWithShape="1">
          <a:blip r:embed="rId3">
            <a:extLst>
              <a:ext uri="{28A0092B-C50C-407E-A947-70E740481C1C}">
                <a14:useLocalDpi xmlns:a14="http://schemas.microsoft.com/office/drawing/2010/main" val="0"/>
              </a:ext>
            </a:extLst>
          </a:blip>
          <a:srcRect b="2546"/>
          <a:stretch/>
        </p:blipFill>
        <p:spPr>
          <a:xfrm>
            <a:off x="3505200" y="888134"/>
            <a:ext cx="5029200" cy="5468216"/>
          </a:xfrm>
          <a:prstGeom prst="rect">
            <a:avLst/>
          </a:prstGeom>
        </p:spPr>
      </p:pic>
      <p:sp>
        <p:nvSpPr>
          <p:cNvPr id="5" name="Rectangle 3"/>
          <p:cNvSpPr>
            <a:spLocks/>
          </p:cNvSpPr>
          <p:nvPr/>
        </p:nvSpPr>
        <p:spPr bwMode="auto">
          <a:xfrm>
            <a:off x="584200" y="152400"/>
            <a:ext cx="71882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Net </a:t>
            </a:r>
            <a:r>
              <a:rPr lang="en-US" altLang="en-US" sz="3000" dirty="0">
                <a:latin typeface="Arial" panose="020B0604020202020204" pitchFamily="34" charset="0"/>
              </a:rPr>
              <a:t>F</a:t>
            </a:r>
            <a:r>
              <a:rPr lang="en-US" altLang="en-US" sz="3000" dirty="0" smtClean="0">
                <a:latin typeface="Arial" panose="020B0604020202020204" pitchFamily="34" charset="0"/>
              </a:rPr>
              <a:t>orce causes centripetal acceleration</a:t>
            </a:r>
            <a:endParaRPr lang="en-US" altLang="en-US" sz="30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914400" y="3505200"/>
                <a:ext cx="2633734" cy="1341521"/>
              </a:xfrm>
              <a:prstGeom prst="rect">
                <a:avLst/>
              </a:prstGeom>
            </p:spPr>
            <p:style>
              <a:lnRef idx="1">
                <a:schemeClr val="dk1"/>
              </a:lnRef>
              <a:fillRef idx="2">
                <a:schemeClr val="dk1"/>
              </a:fillRef>
              <a:effectRef idx="1">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3600" i="1" smtClean="0">
                              <a:latin typeface="Cambria Math"/>
                            </a:rPr>
                          </m:ctrlPr>
                        </m:naryPr>
                        <m:sub/>
                        <m:sup/>
                        <m:e>
                          <m:r>
                            <a:rPr lang="en-US" sz="3600" b="0" i="1" smtClean="0">
                              <a:latin typeface="Cambria Math" panose="02040503050406030204" pitchFamily="18" charset="0"/>
                            </a:rPr>
                            <m:t>𝐹</m:t>
                          </m:r>
                        </m:e>
                      </m:nary>
                      <m:r>
                        <a:rPr lang="en-US" sz="3600" b="0" i="1" smtClean="0">
                          <a:latin typeface="Cambria Math" panose="02040503050406030204" pitchFamily="18" charset="0"/>
                        </a:rPr>
                        <m:t>=</m:t>
                      </m:r>
                      <m:sSub>
                        <m:sSubPr>
                          <m:ctrlPr>
                            <a:rPr lang="en-US" sz="3600" b="0" i="1" smtClean="0">
                              <a:latin typeface="Cambria Math"/>
                            </a:rPr>
                          </m:ctrlPr>
                        </m:sSubPr>
                        <m:e>
                          <m:r>
                            <a:rPr lang="en-US" sz="3600" b="0" i="1" smtClean="0">
                              <a:latin typeface="Cambria Math" panose="02040503050406030204" pitchFamily="18" charset="0"/>
                            </a:rPr>
                            <m:t>𝐹</m:t>
                          </m:r>
                        </m:e>
                        <m:sub>
                          <m:r>
                            <m:rPr>
                              <m:nor/>
                            </m:rPr>
                            <a:rPr lang="en-US" sz="3600" b="0" i="0" smtClean="0">
                              <a:latin typeface="Cambria Math" panose="02040503050406030204" pitchFamily="18" charset="0"/>
                            </a:rPr>
                            <m:t>net</m:t>
                          </m:r>
                        </m:sub>
                      </m:sSub>
                    </m:oMath>
                  </m:oMathPara>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914400" y="3505200"/>
                <a:ext cx="2633734" cy="1341521"/>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0377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06_Figure.jpg"/>
          <p:cNvPicPr>
            <a:picLocks noChangeAspect="1"/>
          </p:cNvPicPr>
          <p:nvPr/>
        </p:nvPicPr>
        <p:blipFill rotWithShape="1">
          <a:blip r:embed="rId3">
            <a:extLst>
              <a:ext uri="{28A0092B-C50C-407E-A947-70E740481C1C}">
                <a14:useLocalDpi xmlns:a14="http://schemas.microsoft.com/office/drawing/2010/main" val="0"/>
              </a:ext>
            </a:extLst>
          </a:blip>
          <a:srcRect b="4365"/>
          <a:stretch/>
        </p:blipFill>
        <p:spPr>
          <a:xfrm>
            <a:off x="298704" y="1366565"/>
            <a:ext cx="8546592" cy="4284980"/>
          </a:xfrm>
          <a:prstGeom prst="rect">
            <a:avLst/>
          </a:prstGeom>
        </p:spPr>
      </p:pic>
      <p:sp>
        <p:nvSpPr>
          <p:cNvPr id="5" name="Rectangle 3"/>
          <p:cNvSpPr>
            <a:spLocks/>
          </p:cNvSpPr>
          <p:nvPr/>
        </p:nvSpPr>
        <p:spPr bwMode="auto">
          <a:xfrm>
            <a:off x="838200" y="228600"/>
            <a:ext cx="71628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Net Force causes centripetal acceleration</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3942665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fontScale="90000"/>
          </a:bodyPr>
          <a:lstStyle/>
          <a:p>
            <a:r>
              <a:rPr lang="en-US" dirty="0" smtClean="0"/>
              <a:t>For uniform circular motion, the acceleration</a:t>
            </a:r>
            <a:endParaRPr lang="en-US" dirty="0"/>
          </a:p>
        </p:txBody>
      </p:sp>
      <p:sp>
        <p:nvSpPr>
          <p:cNvPr id="3" name="TPAnswers"/>
          <p:cNvSpPr>
            <a:spLocks noGrp="1"/>
          </p:cNvSpPr>
          <p:nvPr>
            <p:ph type="body" idx="1"/>
            <p:custDataLst>
              <p:tags r:id="rId3"/>
            </p:custDataLst>
          </p:nvPr>
        </p:nvSpPr>
        <p:spPr>
          <a:xfrm>
            <a:off x="228600" y="1600199"/>
            <a:ext cx="5943600" cy="4525963"/>
          </a:xfrm>
        </p:spPr>
        <p:txBody>
          <a:bodyPr/>
          <a:lstStyle/>
          <a:p>
            <a:pPr marL="514350" indent="-514350">
              <a:buFont typeface="Arial" panose="020B0604020202020204" pitchFamily="34" charset="0"/>
              <a:buAutoNum type="alphaUcPeriod"/>
            </a:pPr>
            <a:r>
              <a:rPr lang="en-US" dirty="0" smtClean="0"/>
              <a:t>is parallel to the velocity</a:t>
            </a:r>
          </a:p>
          <a:p>
            <a:pPr marL="514350" indent="-514350">
              <a:buFont typeface="Arial" panose="020B0604020202020204" pitchFamily="34" charset="0"/>
              <a:buAutoNum type="alphaUcPeriod"/>
            </a:pPr>
            <a:r>
              <a:rPr lang="en-US" dirty="0" smtClean="0"/>
              <a:t>is directed toward the center of the circle</a:t>
            </a:r>
          </a:p>
          <a:p>
            <a:pPr marL="514350" indent="-514350">
              <a:buFont typeface="Arial" panose="020B0604020202020204" pitchFamily="34" charset="0"/>
              <a:buAutoNum type="alphaUcPeriod"/>
            </a:pPr>
            <a:r>
              <a:rPr lang="en-US" dirty="0" smtClean="0"/>
              <a:t>is large for a larger orbital the same speed</a:t>
            </a:r>
          </a:p>
          <a:p>
            <a:pPr marL="514350" indent="-514350">
              <a:buFont typeface="Arial" panose="020B0604020202020204" pitchFamily="34" charset="0"/>
              <a:buAutoNum type="alphaUcPeriod"/>
            </a:pPr>
            <a:r>
              <a:rPr lang="en-US" dirty="0" smtClean="0"/>
              <a:t>is always due to gravity</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926667563"/>
              </p:ext>
            </p:extLst>
          </p:nvPr>
        </p:nvGraphicFramePr>
        <p:xfrm>
          <a:off x="4495800" y="1600199"/>
          <a:ext cx="4572000" cy="5143500"/>
        </p:xfrm>
        <a:graphic>
          <a:graphicData uri="http://schemas.openxmlformats.org/presentationml/2006/ole">
            <mc:AlternateContent xmlns:mc="http://schemas.openxmlformats.org/markup-compatibility/2006">
              <mc:Choice xmlns:v="urn:schemas-microsoft-com:vml" Requires="v">
                <p:oleObj spid="_x0000_s9226"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495800" y="1600199"/>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40311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07_Figure.jpg"/>
          <p:cNvPicPr>
            <a:picLocks noChangeAspect="1"/>
          </p:cNvPicPr>
          <p:nvPr/>
        </p:nvPicPr>
        <p:blipFill rotWithShape="1">
          <a:blip r:embed="rId3">
            <a:extLst>
              <a:ext uri="{28A0092B-C50C-407E-A947-70E740481C1C}">
                <a14:useLocalDpi xmlns:a14="http://schemas.microsoft.com/office/drawing/2010/main" val="0"/>
              </a:ext>
            </a:extLst>
          </a:blip>
          <a:srcRect b="3355"/>
          <a:stretch/>
        </p:blipFill>
        <p:spPr>
          <a:xfrm>
            <a:off x="609600" y="1371600"/>
            <a:ext cx="7437766" cy="4419600"/>
          </a:xfrm>
          <a:prstGeom prst="rect">
            <a:avLst/>
          </a:prstGeom>
        </p:spPr>
      </p:pic>
      <p:sp>
        <p:nvSpPr>
          <p:cNvPr id="5" name="Rectangle 3"/>
          <p:cNvSpPr>
            <a:spLocks/>
          </p:cNvSpPr>
          <p:nvPr/>
        </p:nvSpPr>
        <p:spPr bwMode="auto">
          <a:xfrm>
            <a:off x="1905000" y="152400"/>
            <a:ext cx="50292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Friction force as a Net Force</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2673088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09_Figure.jpg"/>
          <p:cNvPicPr>
            <a:picLocks noChangeAspect="1"/>
          </p:cNvPicPr>
          <p:nvPr/>
        </p:nvPicPr>
        <p:blipFill rotWithShape="1">
          <a:blip r:embed="rId3">
            <a:extLst>
              <a:ext uri="{28A0092B-C50C-407E-A947-70E740481C1C}">
                <a14:useLocalDpi xmlns:a14="http://schemas.microsoft.com/office/drawing/2010/main" val="0"/>
              </a:ext>
            </a:extLst>
          </a:blip>
          <a:srcRect b="3568"/>
          <a:stretch/>
        </p:blipFill>
        <p:spPr>
          <a:xfrm>
            <a:off x="228600" y="838200"/>
            <a:ext cx="8546592" cy="4009136"/>
          </a:xfrm>
          <a:prstGeom prst="rect">
            <a:avLst/>
          </a:prstGeom>
        </p:spPr>
      </p:pic>
      <p:sp>
        <p:nvSpPr>
          <p:cNvPr id="5" name="Rectangle 3"/>
          <p:cNvSpPr>
            <a:spLocks/>
          </p:cNvSpPr>
          <p:nvPr/>
        </p:nvSpPr>
        <p:spPr bwMode="auto">
          <a:xfrm>
            <a:off x="457200" y="50604"/>
            <a:ext cx="81534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Problem solving circular motion with Net Force</a:t>
            </a:r>
            <a:endParaRPr lang="en-US" altLang="en-US" sz="30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1275904" y="5168235"/>
                <a:ext cx="3258649"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acc>
                            <m:accPr>
                              <m:chr m:val="⃗"/>
                              <m:ctrlPr>
                                <a:rPr lang="en-US" sz="2800" i="1">
                                  <a:latin typeface="Cambria Math"/>
                                </a:rPr>
                              </m:ctrlPr>
                            </m:accPr>
                            <m:e>
                              <m:r>
                                <a:rPr lang="en-US" sz="2800" i="1">
                                  <a:latin typeface="Cambria Math" panose="02040503050406030204" pitchFamily="18" charset="0"/>
                                </a:rPr>
                                <m:t>𝑓</m:t>
                              </m:r>
                            </m:e>
                          </m:acc>
                        </m:e>
                        <m:sub>
                          <m:r>
                            <a:rPr lang="en-US" sz="2800" b="0" i="1" smtClean="0">
                              <a:latin typeface="Cambria Math" panose="02040503050406030204" pitchFamily="18" charset="0"/>
                            </a:rPr>
                            <m:t>𝑠</m:t>
                          </m:r>
                        </m:sub>
                      </m:sSub>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ea typeface="Cambria Math" panose="02040503050406030204" pitchFamily="18" charset="0"/>
                            </a:rPr>
                            <m:t>𝜇</m:t>
                          </m:r>
                        </m:e>
                        <m:sub>
                          <m:r>
                            <a:rPr lang="en-US" sz="2800" b="0" i="1" smtClean="0">
                              <a:latin typeface="Cambria Math" panose="02040503050406030204" pitchFamily="18" charset="0"/>
                            </a:rPr>
                            <m:t>𝑠</m:t>
                          </m:r>
                        </m:sub>
                      </m:sSub>
                      <m:sSub>
                        <m:sSubPr>
                          <m:ctrlPr>
                            <a:rPr lang="en-US" sz="2800" i="1">
                              <a:latin typeface="Cambria Math"/>
                            </a:rPr>
                          </m:ctrlPr>
                        </m:sSubPr>
                        <m:e>
                          <m:r>
                            <a:rPr lang="en-US" sz="2800" i="1">
                              <a:latin typeface="Cambria Math" panose="02040503050406030204" pitchFamily="18" charset="0"/>
                            </a:rPr>
                            <m:t>𝑚</m:t>
                          </m:r>
                        </m:e>
                        <m:sub>
                          <m:r>
                            <a:rPr lang="en-US" sz="2800" i="1">
                              <a:latin typeface="Cambria Math" panose="02040503050406030204" pitchFamily="18" charset="0"/>
                            </a:rPr>
                            <m:t>𝑐</m:t>
                          </m:r>
                        </m:sub>
                      </m:sSub>
                      <m:r>
                        <a:rPr lang="en-US" sz="2800" b="0" i="1" smtClean="0">
                          <a:latin typeface="Cambria Math" panose="02040503050406030204" pitchFamily="18" charset="0"/>
                        </a:rPr>
                        <m:t>𝑔</m:t>
                      </m:r>
                      <m:sSub>
                        <m:sSubPr>
                          <m:ctrlPr>
                            <a:rPr lang="en-US" sz="2800" b="0" i="1" smtClean="0">
                              <a:latin typeface="Cambria Math"/>
                            </a:rPr>
                          </m:ctrlPr>
                        </m:sSubPr>
                        <m:e>
                          <m:r>
                            <a:rPr lang="en-US" sz="2800" b="0" i="1" smtClean="0">
                              <a:latin typeface="Cambria Math" panose="02040503050406030204" pitchFamily="18" charset="0"/>
                            </a:rPr>
                            <m:t>=</m:t>
                          </m:r>
                          <m:r>
                            <a:rPr lang="en-US" sz="2800" b="0" i="1" smtClean="0">
                              <a:latin typeface="Cambria Math" panose="02040503050406030204" pitchFamily="18" charset="0"/>
                            </a:rPr>
                            <m:t>𝑚</m:t>
                          </m:r>
                        </m:e>
                        <m:sub>
                          <m:r>
                            <a:rPr lang="en-US" sz="2800" b="0" i="1" smtClean="0">
                              <a:latin typeface="Cambria Math" panose="02040503050406030204" pitchFamily="18" charset="0"/>
                            </a:rPr>
                            <m:t>𝑐</m:t>
                          </m:r>
                        </m:sub>
                      </m:sSub>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𝑟</m:t>
                          </m:r>
                        </m:den>
                      </m:f>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275904" y="5168235"/>
                <a:ext cx="3258649" cy="86177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172200" y="5385694"/>
                <a:ext cx="1734000" cy="4322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rad>
                        <m:radPr>
                          <m:degHide m:val="on"/>
                          <m:ctrlPr>
                            <a:rPr lang="en-US" sz="2800" b="0" i="1" smtClean="0">
                              <a:latin typeface="Cambria Math"/>
                            </a:rPr>
                          </m:ctrlPr>
                        </m:radPr>
                        <m:deg/>
                        <m:e>
                          <m:sSub>
                            <m:sSubPr>
                              <m:ctrlPr>
                                <a:rPr lang="en-US" sz="2800" i="1">
                                  <a:latin typeface="Cambria Math"/>
                                </a:rPr>
                              </m:ctrlPr>
                            </m:sSubPr>
                            <m:e>
                              <m:r>
                                <a:rPr lang="en-US" sz="2800" i="1">
                                  <a:latin typeface="Cambria Math" panose="02040503050406030204" pitchFamily="18" charset="0"/>
                                  <a:ea typeface="Cambria Math" panose="02040503050406030204" pitchFamily="18" charset="0"/>
                                </a:rPr>
                                <m:t>𝜇</m:t>
                              </m:r>
                            </m:e>
                            <m:sub>
                              <m:r>
                                <a:rPr lang="en-US" sz="2800" i="1">
                                  <a:latin typeface="Cambria Math" panose="02040503050406030204" pitchFamily="18" charset="0"/>
                                </a:rPr>
                                <m:t>𝑠</m:t>
                              </m:r>
                            </m:sub>
                          </m:sSub>
                          <m:r>
                            <a:rPr lang="en-US" sz="2800" b="0" i="1" smtClean="0">
                              <a:latin typeface="Cambria Math" panose="02040503050406030204" pitchFamily="18" charset="0"/>
                            </a:rPr>
                            <m:t>𝑔𝑟</m:t>
                          </m:r>
                        </m:e>
                      </m:rad>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6172200" y="5385694"/>
                <a:ext cx="1734000" cy="432298"/>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3562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06_22_Figur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8400" y="2209800"/>
            <a:ext cx="5029200" cy="3727060"/>
          </a:xfrm>
          <a:prstGeom prst="rect">
            <a:avLst/>
          </a:prstGeom>
        </p:spPr>
      </p:pic>
      <p:sp>
        <p:nvSpPr>
          <p:cNvPr id="2" name="TPQuestion"/>
          <p:cNvSpPr>
            <a:spLocks noGrp="1"/>
          </p:cNvSpPr>
          <p:nvPr>
            <p:ph type="title"/>
          </p:nvPr>
        </p:nvSpPr>
        <p:spPr>
          <a:xfrm>
            <a:off x="457200" y="274638"/>
            <a:ext cx="8229600" cy="1143000"/>
          </a:xfrm>
        </p:spPr>
        <p:txBody>
          <a:bodyPr>
            <a:normAutofit fontScale="90000"/>
          </a:bodyPr>
          <a:lstStyle/>
          <a:p>
            <a:r>
              <a:rPr lang="en-US" dirty="0" smtClean="0"/>
              <a:t>A car travels around a corner with the cruise control on. Which vector is the car’s centripetal acceleration?</a:t>
            </a:r>
            <a:endParaRPr lang="en-US" dirty="0"/>
          </a:p>
        </p:txBody>
      </p:sp>
      <p:sp>
        <p:nvSpPr>
          <p:cNvPr id="3" name="TPAnswers"/>
          <p:cNvSpPr>
            <a:spLocks noGrp="1"/>
          </p:cNvSpPr>
          <p:nvPr>
            <p:ph type="body" idx="1"/>
            <p:custDataLst>
              <p:tags r:id="rId3"/>
            </p:custDataLst>
          </p:nvPr>
        </p:nvSpPr>
        <p:spPr>
          <a:xfrm>
            <a:off x="609600" y="1836210"/>
            <a:ext cx="990600" cy="2053432"/>
          </a:xfrm>
        </p:spPr>
        <p:txBody>
          <a:bodyPr>
            <a:noAutofit/>
          </a:bodyPr>
          <a:lstStyle/>
          <a:p>
            <a:pPr marL="514350" indent="-514350">
              <a:buFont typeface="Arial" panose="020B0604020202020204" pitchFamily="34" charset="0"/>
              <a:buAutoNum type="alphaUcPeriod"/>
            </a:pPr>
            <a:r>
              <a:rPr lang="en-US" dirty="0" smtClean="0"/>
              <a:t>A</a:t>
            </a:r>
          </a:p>
          <a:p>
            <a:pPr marL="514350" indent="-514350">
              <a:buFont typeface="Arial" panose="020B0604020202020204" pitchFamily="34" charset="0"/>
              <a:buAutoNum type="alphaUcPeriod"/>
            </a:pPr>
            <a:r>
              <a:rPr lang="en-US" dirty="0" smtClean="0"/>
              <a:t>B</a:t>
            </a:r>
          </a:p>
          <a:p>
            <a:pPr marL="514350" indent="-514350">
              <a:buFont typeface="Arial" panose="020B0604020202020204" pitchFamily="34" charset="0"/>
              <a:buAutoNum type="alphaUcPeriod"/>
            </a:pPr>
            <a:r>
              <a:rPr lang="en-US" dirty="0" smtClean="0"/>
              <a:t>C</a:t>
            </a:r>
          </a:p>
          <a:p>
            <a:pPr marL="514350" indent="-514350">
              <a:buFont typeface="Arial" panose="020B0604020202020204" pitchFamily="34" charset="0"/>
              <a:buAutoNum type="alphaUcPeriod"/>
            </a:pPr>
            <a:r>
              <a:rPr lang="en-US" dirty="0" smtClean="0"/>
              <a:t>D</a:t>
            </a:r>
          </a:p>
          <a:p>
            <a:pPr marL="514350" indent="-514350">
              <a:buFont typeface="Arial" panose="020B0604020202020204" pitchFamily="34" charset="0"/>
              <a:buAutoNum type="alphaUcPeriod"/>
            </a:pPr>
            <a:r>
              <a:rPr lang="en-US" dirty="0" smtClean="0"/>
              <a:t>E</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260437141"/>
              </p:ext>
            </p:extLst>
          </p:nvPr>
        </p:nvGraphicFramePr>
        <p:xfrm>
          <a:off x="4495800" y="1600200"/>
          <a:ext cx="4572000" cy="5143500"/>
        </p:xfrm>
        <a:graphic>
          <a:graphicData uri="http://schemas.openxmlformats.org/presentationml/2006/ole">
            <mc:AlternateContent xmlns:mc="http://schemas.openxmlformats.org/markup-compatibility/2006">
              <mc:Choice xmlns:v="urn:schemas-microsoft-com:vml" Requires="v">
                <p:oleObj spid="_x0000_s2061" name="Chart" r:id="rId7" imgW="4572000" imgH="5143500" progId="MSGraph.Chart.8">
                  <p:embed followColorScheme="full"/>
                </p:oleObj>
              </mc:Choice>
              <mc:Fallback>
                <p:oleObj name="Chart" r:id="rId7" imgW="4572000" imgH="5143500" progId="MSGraph.Chart.8">
                  <p:embed followColorScheme="full"/>
                  <p:pic>
                    <p:nvPicPr>
                      <p:cNvPr id="0" name=""/>
                      <p:cNvPicPr/>
                      <p:nvPr/>
                    </p:nvPicPr>
                    <p:blipFill>
                      <a:blip r:embed="rId8"/>
                      <a:stretch>
                        <a:fillRect/>
                      </a:stretch>
                    </p:blipFill>
                    <p:spPr>
                      <a:xfrm>
                        <a:off x="44958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2183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06_22_Figur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999" y="2026112"/>
            <a:ext cx="5903093" cy="4374688"/>
          </a:xfrm>
          <a:prstGeom prst="rect">
            <a:avLst/>
          </a:prstGeom>
        </p:spPr>
      </p:pic>
      <p:sp>
        <p:nvSpPr>
          <p:cNvPr id="2" name="TPQuestion"/>
          <p:cNvSpPr>
            <a:spLocks noGrp="1"/>
          </p:cNvSpPr>
          <p:nvPr>
            <p:ph type="title"/>
          </p:nvPr>
        </p:nvSpPr>
        <p:spPr>
          <a:xfrm>
            <a:off x="457200" y="274638"/>
            <a:ext cx="8229600" cy="1143000"/>
          </a:xfrm>
        </p:spPr>
        <p:txBody>
          <a:bodyPr>
            <a:normAutofit/>
          </a:bodyPr>
          <a:lstStyle/>
          <a:p>
            <a:r>
              <a:rPr lang="en-US" sz="3200" dirty="0" smtClean="0"/>
              <a:t>A car travels around a corner while speeding up. Which vector is the net force on the car?</a:t>
            </a:r>
            <a:endParaRPr lang="en-US" sz="3200" dirty="0"/>
          </a:p>
        </p:txBody>
      </p:sp>
      <p:sp>
        <p:nvSpPr>
          <p:cNvPr id="3" name="TPAnswers"/>
          <p:cNvSpPr>
            <a:spLocks noGrp="1"/>
          </p:cNvSpPr>
          <p:nvPr>
            <p:ph type="body" idx="1"/>
            <p:custDataLst>
              <p:tags r:id="rId3"/>
            </p:custDataLst>
          </p:nvPr>
        </p:nvSpPr>
        <p:spPr>
          <a:xfrm>
            <a:off x="609600" y="1836210"/>
            <a:ext cx="990600" cy="2053432"/>
          </a:xfrm>
        </p:spPr>
        <p:txBody>
          <a:bodyPr>
            <a:noAutofit/>
          </a:bodyPr>
          <a:lstStyle/>
          <a:p>
            <a:pPr marL="514350" indent="-514350">
              <a:buFont typeface="Arial" panose="020B0604020202020204" pitchFamily="34" charset="0"/>
              <a:buAutoNum type="alphaUcPeriod"/>
            </a:pPr>
            <a:r>
              <a:rPr lang="en-US" dirty="0" smtClean="0"/>
              <a:t>A</a:t>
            </a:r>
          </a:p>
          <a:p>
            <a:pPr marL="514350" indent="-514350">
              <a:buFont typeface="Arial" panose="020B0604020202020204" pitchFamily="34" charset="0"/>
              <a:buAutoNum type="alphaUcPeriod"/>
            </a:pPr>
            <a:r>
              <a:rPr lang="en-US" dirty="0" smtClean="0"/>
              <a:t>B</a:t>
            </a:r>
          </a:p>
          <a:p>
            <a:pPr marL="514350" indent="-514350">
              <a:buFont typeface="Arial" panose="020B0604020202020204" pitchFamily="34" charset="0"/>
              <a:buAutoNum type="alphaUcPeriod"/>
            </a:pPr>
            <a:r>
              <a:rPr lang="en-US" dirty="0" smtClean="0"/>
              <a:t>C</a:t>
            </a:r>
          </a:p>
          <a:p>
            <a:pPr marL="514350" indent="-514350">
              <a:buFont typeface="Arial" panose="020B0604020202020204" pitchFamily="34" charset="0"/>
              <a:buAutoNum type="alphaUcPeriod"/>
            </a:pPr>
            <a:r>
              <a:rPr lang="en-US" dirty="0" smtClean="0"/>
              <a:t>D</a:t>
            </a:r>
          </a:p>
          <a:p>
            <a:pPr marL="514350" indent="-514350">
              <a:buFont typeface="Arial" panose="020B0604020202020204" pitchFamily="34" charset="0"/>
              <a:buAutoNum type="alphaUcPeriod"/>
            </a:pPr>
            <a:r>
              <a:rPr lang="en-US" dirty="0" smtClean="0"/>
              <a:t>E</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873479302"/>
              </p:ext>
            </p:extLst>
          </p:nvPr>
        </p:nvGraphicFramePr>
        <p:xfrm>
          <a:off x="4495800" y="1600200"/>
          <a:ext cx="4572000" cy="5143500"/>
        </p:xfrm>
        <a:graphic>
          <a:graphicData uri="http://schemas.openxmlformats.org/presentationml/2006/ole">
            <mc:AlternateContent xmlns:mc="http://schemas.openxmlformats.org/markup-compatibility/2006">
              <mc:Choice xmlns:v="urn:schemas-microsoft-com:vml" Requires="v">
                <p:oleObj spid="_x0000_s3085" name="Chart" r:id="rId7" imgW="4572000" imgH="5143500" progId="MSGraph.Chart.8">
                  <p:embed followColorScheme="full"/>
                </p:oleObj>
              </mc:Choice>
              <mc:Fallback>
                <p:oleObj name="Chart" r:id="rId7" imgW="4572000" imgH="5143500" progId="MSGraph.Chart.8">
                  <p:embed followColorScheme="full"/>
                  <p:pic>
                    <p:nvPicPr>
                      <p:cNvPr id="0" name=""/>
                      <p:cNvPicPr/>
                      <p:nvPr/>
                    </p:nvPicPr>
                    <p:blipFill>
                      <a:blip r:embed="rId8"/>
                      <a:stretch>
                        <a:fillRect/>
                      </a:stretch>
                    </p:blipFill>
                    <p:spPr>
                      <a:xfrm>
                        <a:off x="44958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3594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06_22_Figur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999" y="2026112"/>
            <a:ext cx="5903093" cy="4374688"/>
          </a:xfrm>
          <a:prstGeom prst="rect">
            <a:avLst/>
          </a:prstGeom>
        </p:spPr>
      </p:pic>
      <p:sp>
        <p:nvSpPr>
          <p:cNvPr id="2" name="TPQuestion"/>
          <p:cNvSpPr>
            <a:spLocks noGrp="1"/>
          </p:cNvSpPr>
          <p:nvPr>
            <p:ph type="title"/>
          </p:nvPr>
        </p:nvSpPr>
        <p:spPr>
          <a:xfrm>
            <a:off x="457200" y="313187"/>
            <a:ext cx="7543800" cy="1143000"/>
          </a:xfrm>
        </p:spPr>
        <p:txBody>
          <a:bodyPr>
            <a:normAutofit fontScale="90000"/>
          </a:bodyPr>
          <a:lstStyle/>
          <a:p>
            <a:pPr algn="just"/>
            <a:r>
              <a:rPr lang="en-US" sz="3200" dirty="0" smtClean="0"/>
              <a:t>A car travels around a corner while speeding up. Which vector is the force of friction from the road on the car?</a:t>
            </a:r>
            <a:endParaRPr lang="en-US" sz="3200" dirty="0"/>
          </a:p>
        </p:txBody>
      </p:sp>
      <p:sp>
        <p:nvSpPr>
          <p:cNvPr id="3" name="TPAnswers"/>
          <p:cNvSpPr>
            <a:spLocks noGrp="1"/>
          </p:cNvSpPr>
          <p:nvPr>
            <p:ph type="body" idx="1"/>
            <p:custDataLst>
              <p:tags r:id="rId3"/>
            </p:custDataLst>
          </p:nvPr>
        </p:nvSpPr>
        <p:spPr>
          <a:xfrm>
            <a:off x="609600" y="1836210"/>
            <a:ext cx="990600" cy="2053432"/>
          </a:xfrm>
        </p:spPr>
        <p:txBody>
          <a:bodyPr>
            <a:noAutofit/>
          </a:bodyPr>
          <a:lstStyle/>
          <a:p>
            <a:pPr marL="514350" indent="-514350">
              <a:buFont typeface="Arial" panose="020B0604020202020204" pitchFamily="34" charset="0"/>
              <a:buAutoNum type="alphaUcPeriod"/>
            </a:pPr>
            <a:r>
              <a:rPr lang="en-US" dirty="0" smtClean="0"/>
              <a:t>A</a:t>
            </a:r>
          </a:p>
          <a:p>
            <a:pPr marL="514350" indent="-514350">
              <a:buFont typeface="Arial" panose="020B0604020202020204" pitchFamily="34" charset="0"/>
              <a:buAutoNum type="alphaUcPeriod"/>
            </a:pPr>
            <a:r>
              <a:rPr lang="en-US" dirty="0" smtClean="0"/>
              <a:t>B</a:t>
            </a:r>
          </a:p>
          <a:p>
            <a:pPr marL="514350" indent="-514350">
              <a:buFont typeface="Arial" panose="020B0604020202020204" pitchFamily="34" charset="0"/>
              <a:buAutoNum type="alphaUcPeriod"/>
            </a:pPr>
            <a:r>
              <a:rPr lang="en-US" dirty="0" smtClean="0"/>
              <a:t>C</a:t>
            </a:r>
          </a:p>
          <a:p>
            <a:pPr marL="514350" indent="-514350">
              <a:buFont typeface="Arial" panose="020B0604020202020204" pitchFamily="34" charset="0"/>
              <a:buAutoNum type="alphaUcPeriod"/>
            </a:pPr>
            <a:r>
              <a:rPr lang="en-US" dirty="0" smtClean="0"/>
              <a:t>D</a:t>
            </a:r>
          </a:p>
          <a:p>
            <a:pPr marL="514350" indent="-514350">
              <a:buFont typeface="Arial" panose="020B0604020202020204" pitchFamily="34" charset="0"/>
              <a:buAutoNum type="alphaUcPeriod"/>
            </a:pPr>
            <a:r>
              <a:rPr lang="en-US" dirty="0" smtClean="0"/>
              <a:t>E</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827722966"/>
              </p:ext>
            </p:extLst>
          </p:nvPr>
        </p:nvGraphicFramePr>
        <p:xfrm>
          <a:off x="4495800" y="1600200"/>
          <a:ext cx="4572000" cy="5143500"/>
        </p:xfrm>
        <a:graphic>
          <a:graphicData uri="http://schemas.openxmlformats.org/presentationml/2006/ole">
            <mc:AlternateContent xmlns:mc="http://schemas.openxmlformats.org/markup-compatibility/2006">
              <mc:Choice xmlns:v="urn:schemas-microsoft-com:vml" Requires="v">
                <p:oleObj spid="_x0000_s4108" name="Chart" r:id="rId7" imgW="4572000" imgH="5143500" progId="MSGraph.Chart.8">
                  <p:embed followColorScheme="full"/>
                </p:oleObj>
              </mc:Choice>
              <mc:Fallback>
                <p:oleObj name="Chart" r:id="rId7" imgW="4572000" imgH="5143500" progId="MSGraph.Chart.8">
                  <p:embed followColorScheme="full"/>
                  <p:pic>
                    <p:nvPicPr>
                      <p:cNvPr id="0" name=""/>
                      <p:cNvPicPr/>
                      <p:nvPr/>
                    </p:nvPicPr>
                    <p:blipFill>
                      <a:blip r:embed="rId8"/>
                      <a:stretch>
                        <a:fillRect/>
                      </a:stretch>
                    </p:blipFill>
                    <p:spPr>
                      <a:xfrm>
                        <a:off x="44958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344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15_Figure.jpg"/>
          <p:cNvPicPr>
            <a:picLocks noChangeAspect="1"/>
          </p:cNvPicPr>
          <p:nvPr/>
        </p:nvPicPr>
        <p:blipFill rotWithShape="1">
          <a:blip r:embed="rId3">
            <a:extLst>
              <a:ext uri="{28A0092B-C50C-407E-A947-70E740481C1C}">
                <a14:useLocalDpi xmlns:a14="http://schemas.microsoft.com/office/drawing/2010/main" val="0"/>
              </a:ext>
            </a:extLst>
          </a:blip>
          <a:srcRect b="2353"/>
          <a:stretch/>
        </p:blipFill>
        <p:spPr>
          <a:xfrm>
            <a:off x="1280160" y="1196798"/>
            <a:ext cx="5577840" cy="5446571"/>
          </a:xfrm>
          <a:prstGeom prst="rect">
            <a:avLst/>
          </a:prstGeom>
        </p:spPr>
      </p:pic>
      <p:sp>
        <p:nvSpPr>
          <p:cNvPr id="5" name="Rectangle 3"/>
          <p:cNvSpPr>
            <a:spLocks/>
          </p:cNvSpPr>
          <p:nvPr/>
        </p:nvSpPr>
        <p:spPr bwMode="auto">
          <a:xfrm>
            <a:off x="1524000" y="152400"/>
            <a:ext cx="59436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Fictitious Forces in circular motion</a:t>
            </a:r>
            <a:endParaRPr lang="en-US" altLang="en-US" sz="3000" dirty="0">
              <a:latin typeface="Arial" panose="020B0604020202020204" pitchFamily="34" charset="0"/>
            </a:endParaRPr>
          </a:p>
        </p:txBody>
      </p:sp>
      <p:cxnSp>
        <p:nvCxnSpPr>
          <p:cNvPr id="6" name="Straight Arrow Connector 5"/>
          <p:cNvCxnSpPr/>
          <p:nvPr/>
        </p:nvCxnSpPr>
        <p:spPr>
          <a:xfrm flipV="1">
            <a:off x="6705600" y="2743200"/>
            <a:ext cx="1219200" cy="7841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6629400" y="1735612"/>
            <a:ext cx="2286000" cy="923330"/>
          </a:xfrm>
          <a:prstGeom prst="rect">
            <a:avLst/>
          </a:prstGeom>
          <a:noFill/>
        </p:spPr>
        <p:txBody>
          <a:bodyPr wrap="square" rtlCol="0">
            <a:spAutoFit/>
          </a:bodyPr>
          <a:lstStyle/>
          <a:p>
            <a:pPr algn="ctr"/>
            <a:r>
              <a:rPr lang="en-US" dirty="0" smtClean="0"/>
              <a:t>Feels like something is pushing you out of the car</a:t>
            </a:r>
            <a:endParaRPr lang="en-US" dirty="0"/>
          </a:p>
        </p:txBody>
      </p:sp>
    </p:spTree>
    <p:extLst>
      <p:ext uri="{BB962C8B-B14F-4D97-AF65-F5344CB8AC3E}">
        <p14:creationId xmlns:p14="http://schemas.microsoft.com/office/powerpoint/2010/main" val="180281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06_22_Figur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999" y="2026112"/>
            <a:ext cx="5903093" cy="4374688"/>
          </a:xfrm>
          <a:prstGeom prst="rect">
            <a:avLst/>
          </a:prstGeom>
        </p:spPr>
      </p:pic>
      <p:sp>
        <p:nvSpPr>
          <p:cNvPr id="2" name="TPQuestion"/>
          <p:cNvSpPr>
            <a:spLocks noGrp="1"/>
          </p:cNvSpPr>
          <p:nvPr>
            <p:ph type="title"/>
          </p:nvPr>
        </p:nvSpPr>
        <p:spPr>
          <a:xfrm>
            <a:off x="457200" y="313187"/>
            <a:ext cx="7543800" cy="1143000"/>
          </a:xfrm>
        </p:spPr>
        <p:txBody>
          <a:bodyPr>
            <a:normAutofit fontScale="90000"/>
          </a:bodyPr>
          <a:lstStyle/>
          <a:p>
            <a:pPr algn="just"/>
            <a:r>
              <a:rPr lang="en-US" sz="3200" dirty="0" smtClean="0"/>
              <a:t>A car travels around a corner at a constant speed. Which vector is the fictitious force on the car?</a:t>
            </a:r>
            <a:endParaRPr lang="en-US" sz="3200" dirty="0"/>
          </a:p>
        </p:txBody>
      </p:sp>
      <p:sp>
        <p:nvSpPr>
          <p:cNvPr id="3" name="TPAnswers"/>
          <p:cNvSpPr>
            <a:spLocks noGrp="1"/>
          </p:cNvSpPr>
          <p:nvPr>
            <p:ph type="body" idx="1"/>
            <p:custDataLst>
              <p:tags r:id="rId3"/>
            </p:custDataLst>
          </p:nvPr>
        </p:nvSpPr>
        <p:spPr>
          <a:xfrm>
            <a:off x="609600" y="1836210"/>
            <a:ext cx="990600" cy="2053432"/>
          </a:xfrm>
        </p:spPr>
        <p:txBody>
          <a:bodyPr>
            <a:noAutofit/>
          </a:bodyPr>
          <a:lstStyle/>
          <a:p>
            <a:pPr marL="514350" indent="-514350">
              <a:buFont typeface="Arial" panose="020B0604020202020204" pitchFamily="34" charset="0"/>
              <a:buAutoNum type="alphaUcPeriod"/>
            </a:pPr>
            <a:r>
              <a:rPr lang="en-US" dirty="0" smtClean="0"/>
              <a:t>A</a:t>
            </a:r>
          </a:p>
          <a:p>
            <a:pPr marL="514350" indent="-514350">
              <a:buFont typeface="Arial" panose="020B0604020202020204" pitchFamily="34" charset="0"/>
              <a:buAutoNum type="alphaUcPeriod"/>
            </a:pPr>
            <a:r>
              <a:rPr lang="en-US" dirty="0" smtClean="0"/>
              <a:t>B</a:t>
            </a:r>
          </a:p>
          <a:p>
            <a:pPr marL="514350" indent="-514350">
              <a:buFont typeface="Arial" panose="020B0604020202020204" pitchFamily="34" charset="0"/>
              <a:buAutoNum type="alphaUcPeriod"/>
            </a:pPr>
            <a:r>
              <a:rPr lang="en-US" dirty="0" smtClean="0"/>
              <a:t>C</a:t>
            </a:r>
          </a:p>
          <a:p>
            <a:pPr marL="514350" indent="-514350">
              <a:buFont typeface="Arial" panose="020B0604020202020204" pitchFamily="34" charset="0"/>
              <a:buAutoNum type="alphaUcPeriod"/>
            </a:pPr>
            <a:r>
              <a:rPr lang="en-US" dirty="0" smtClean="0"/>
              <a:t>D</a:t>
            </a:r>
          </a:p>
          <a:p>
            <a:pPr marL="514350" indent="-514350">
              <a:buFont typeface="Arial" panose="020B0604020202020204" pitchFamily="34" charset="0"/>
              <a:buAutoNum type="alphaUcPeriod"/>
            </a:pPr>
            <a:r>
              <a:rPr lang="en-US" dirty="0" smtClean="0"/>
              <a:t>E</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832034562"/>
              </p:ext>
            </p:extLst>
          </p:nvPr>
        </p:nvGraphicFramePr>
        <p:xfrm>
          <a:off x="4495800" y="1600200"/>
          <a:ext cx="4572000" cy="5143500"/>
        </p:xfrm>
        <a:graphic>
          <a:graphicData uri="http://schemas.openxmlformats.org/presentationml/2006/ole">
            <mc:AlternateContent xmlns:mc="http://schemas.openxmlformats.org/markup-compatibility/2006">
              <mc:Choice xmlns:v="urn:schemas-microsoft-com:vml" Requires="v">
                <p:oleObj spid="_x0000_s5132" name="Chart" r:id="rId7" imgW="4572000" imgH="5143500" progId="MSGraph.Chart.8">
                  <p:embed followColorScheme="full"/>
                </p:oleObj>
              </mc:Choice>
              <mc:Fallback>
                <p:oleObj name="Chart" r:id="rId7" imgW="4572000" imgH="5143500" progId="MSGraph.Chart.8">
                  <p:embed followColorScheme="full"/>
                  <p:pic>
                    <p:nvPicPr>
                      <p:cNvPr id="0" name=""/>
                      <p:cNvPicPr/>
                      <p:nvPr/>
                    </p:nvPicPr>
                    <p:blipFill>
                      <a:blip r:embed="rId8"/>
                      <a:stretch>
                        <a:fillRect/>
                      </a:stretch>
                    </p:blipFill>
                    <p:spPr>
                      <a:xfrm>
                        <a:off x="44958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25718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Q06_25_Figu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2399993"/>
            <a:ext cx="4724400" cy="3956357"/>
          </a:xfrm>
          <a:prstGeom prst="rect">
            <a:avLst/>
          </a:prstGeom>
        </p:spPr>
      </p:pic>
      <p:sp>
        <p:nvSpPr>
          <p:cNvPr id="5" name="TPQuestion"/>
          <p:cNvSpPr txBox="1">
            <a:spLocks/>
          </p:cNvSpPr>
          <p:nvPr/>
        </p:nvSpPr>
        <p:spPr>
          <a:xfrm>
            <a:off x="381000" y="857356"/>
            <a:ext cx="7848600" cy="1371600"/>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smtClean="0"/>
              <a:t>This one guy you knew from a while back says that in order to avoid loss of bone density on his trip to mars so, the ship must be spinning to simulate gravity.  How fast must the craft below spin to simulate gravity?</a:t>
            </a:r>
            <a:endParaRPr lang="en-US" sz="3200" dirty="0"/>
          </a:p>
        </p:txBody>
      </p:sp>
      <p:cxnSp>
        <p:nvCxnSpPr>
          <p:cNvPr id="6" name="Straight Arrow Connector 5"/>
          <p:cNvCxnSpPr/>
          <p:nvPr/>
        </p:nvCxnSpPr>
        <p:spPr>
          <a:xfrm>
            <a:off x="5562600" y="3180129"/>
            <a:ext cx="1066800" cy="11430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 name="Straight Arrow Connector 6"/>
          <p:cNvCxnSpPr/>
          <p:nvPr/>
        </p:nvCxnSpPr>
        <p:spPr>
          <a:xfrm flipV="1">
            <a:off x="5562600" y="2341929"/>
            <a:ext cx="990600" cy="8382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6629400" y="4012531"/>
                <a:ext cx="2268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629400" y="4012531"/>
                <a:ext cx="226857" cy="276999"/>
              </a:xfrm>
              <a:prstGeom prst="rect">
                <a:avLst/>
              </a:prstGeom>
              <a:blipFill rotWithShape="0">
                <a:blip r:embed="rId4"/>
                <a:stretch>
                  <a:fillRect l="-27027" r="-21622" b="-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03667" y="2389189"/>
                <a:ext cx="1846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003667" y="2389189"/>
                <a:ext cx="184666" cy="276999"/>
              </a:xfrm>
              <a:prstGeom prst="rect">
                <a:avLst/>
              </a:prstGeom>
              <a:blipFill rotWithShape="0">
                <a:blip r:embed="rId5"/>
                <a:stretch>
                  <a:fillRect l="-20000" r="-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73548" y="2475744"/>
                <a:ext cx="1147302" cy="4658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𝑔</m:t>
                          </m:r>
                        </m:sub>
                      </m:sSub>
                      <m:r>
                        <a:rPr lang="en-US" sz="2800" b="0" i="1" smtClean="0">
                          <a:latin typeface="Cambria Math" panose="02040503050406030204" pitchFamily="18" charset="0"/>
                        </a:rPr>
                        <m:t>=</m:t>
                      </m:r>
                      <m:r>
                        <a:rPr lang="en-US" sz="2800" b="0" i="1" smtClean="0">
                          <a:latin typeface="Cambria Math" panose="02040503050406030204" pitchFamily="18" charset="0"/>
                        </a:rPr>
                        <m:t>𝑁</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73548" y="2475744"/>
                <a:ext cx="1147302" cy="46589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84276" y="3054614"/>
                <a:ext cx="1827231"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𝑚𝑔</m:t>
                      </m:r>
                      <m:r>
                        <a:rPr lang="en-US" sz="2800" b="0" i="1" smtClean="0">
                          <a:latin typeface="Cambria Math" panose="02040503050406030204" pitchFamily="18" charset="0"/>
                        </a:rPr>
                        <m:t>=</m:t>
                      </m:r>
                      <m:r>
                        <a:rPr lang="en-US" sz="2800" b="0" i="1" smtClean="0">
                          <a:latin typeface="Cambria Math" panose="02040503050406030204" pitchFamily="18" charset="0"/>
                        </a:rPr>
                        <m:t>𝑚</m:t>
                      </m:r>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𝑟</m:t>
                          </m:r>
                        </m:den>
                      </m:f>
                    </m:oMath>
                  </m:oMathPara>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4276" y="3054614"/>
                <a:ext cx="1827231" cy="861774"/>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88719" y="5029200"/>
                <a:ext cx="1389932" cy="4322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rad>
                        <m:radPr>
                          <m:degHide m:val="on"/>
                          <m:ctrlPr>
                            <a:rPr lang="en-US" sz="2800" b="0" i="1" smtClean="0">
                              <a:latin typeface="Cambria Math"/>
                            </a:rPr>
                          </m:ctrlPr>
                        </m:radPr>
                        <m:deg/>
                        <m:e>
                          <m:r>
                            <a:rPr lang="en-US" sz="2800" b="0" i="1" smtClean="0">
                              <a:latin typeface="Cambria Math" panose="02040503050406030204" pitchFamily="18" charset="0"/>
                            </a:rPr>
                            <m:t>𝑔𝑟</m:t>
                          </m:r>
                        </m:e>
                      </m:rad>
                    </m:oMath>
                  </m:oMathPara>
                </a14:m>
                <a:endParaRPr lang="en-US"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088719" y="5029200"/>
                <a:ext cx="1389932" cy="432298"/>
              </a:xfrm>
              <a:prstGeom prst="rect">
                <a:avLst/>
              </a:prstGeom>
              <a:blipFill rotWithShape="0">
                <a:blip r:embed="rId8"/>
                <a:stretch>
                  <a:fillRect/>
                </a:stretch>
              </a:blipFill>
            </p:spPr>
            <p:txBody>
              <a:bodyPr/>
              <a:lstStyle/>
              <a:p>
                <a:r>
                  <a:rPr lang="en-US">
                    <a:noFill/>
                  </a:rPr>
                  <a:t> </a:t>
                </a:r>
              </a:p>
            </p:txBody>
          </p:sp>
        </mc:Fallback>
      </mc:AlternateContent>
      <p:sp>
        <p:nvSpPr>
          <p:cNvPr id="16" name="Rectangle 3"/>
          <p:cNvSpPr>
            <a:spLocks/>
          </p:cNvSpPr>
          <p:nvPr/>
        </p:nvSpPr>
        <p:spPr bwMode="auto">
          <a:xfrm>
            <a:off x="2781300" y="117919"/>
            <a:ext cx="32766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Simulating Gravity</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356312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629400" y="6492875"/>
            <a:ext cx="2895600" cy="365125"/>
          </a:xfrm>
        </p:spPr>
        <p:txBody>
          <a:bodyPr/>
          <a:lstStyle/>
          <a:p>
            <a:r>
              <a:rPr lang="en-US" dirty="0" smtClean="0"/>
              <a:t>© 2015 Pearson Education, Inc.</a:t>
            </a:r>
            <a:endParaRPr lang="en-US" dirty="0"/>
          </a:p>
        </p:txBody>
      </p:sp>
      <p:pic>
        <p:nvPicPr>
          <p:cNvPr id="2" name="Picture 1" descr="06_11_Figure.jpg"/>
          <p:cNvPicPr>
            <a:picLocks noChangeAspect="1"/>
          </p:cNvPicPr>
          <p:nvPr/>
        </p:nvPicPr>
        <p:blipFill rotWithShape="1">
          <a:blip r:embed="rId3">
            <a:extLst>
              <a:ext uri="{28A0092B-C50C-407E-A947-70E740481C1C}">
                <a14:useLocalDpi xmlns:a14="http://schemas.microsoft.com/office/drawing/2010/main" val="0"/>
              </a:ext>
            </a:extLst>
          </a:blip>
          <a:srcRect b="3080"/>
          <a:stretch/>
        </p:blipFill>
        <p:spPr>
          <a:xfrm>
            <a:off x="381000" y="914400"/>
            <a:ext cx="8546592" cy="4827016"/>
          </a:xfrm>
          <a:prstGeom prst="rect">
            <a:avLst/>
          </a:prstGeom>
        </p:spPr>
      </p:pic>
      <p:sp>
        <p:nvSpPr>
          <p:cNvPr id="5" name="Rectangle 3"/>
          <p:cNvSpPr>
            <a:spLocks/>
          </p:cNvSpPr>
          <p:nvPr/>
        </p:nvSpPr>
        <p:spPr bwMode="auto">
          <a:xfrm>
            <a:off x="1295400" y="152400"/>
            <a:ext cx="65532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Tilted roads in favor of circular motion</a:t>
            </a:r>
            <a:endParaRPr lang="en-US" altLang="en-US" sz="3000" dirty="0">
              <a:latin typeface="Arial" panose="020B0604020202020204" pitchFamily="34" charset="0"/>
            </a:endParaRPr>
          </a:p>
        </p:txBody>
      </p:sp>
      <p:sp>
        <p:nvSpPr>
          <p:cNvPr id="3" name="Rounded Rectangle 2"/>
          <p:cNvSpPr/>
          <p:nvPr/>
        </p:nvSpPr>
        <p:spPr>
          <a:xfrm>
            <a:off x="3810000" y="4191000"/>
            <a:ext cx="1524000" cy="762000"/>
          </a:xfrm>
          <a:prstGeom prst="roundRect">
            <a:avLst/>
          </a:prstGeom>
          <a:solidFill>
            <a:srgbClr val="FF0000">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953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p:cNvSpPr>
          <p:nvPr/>
        </p:nvSpPr>
        <p:spPr bwMode="auto">
          <a:xfrm>
            <a:off x="558800" y="138113"/>
            <a:ext cx="72691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 Over the Top</a:t>
            </a:r>
          </a:p>
        </p:txBody>
      </p:sp>
      <p:sp>
        <p:nvSpPr>
          <p:cNvPr id="1003523" name="Rectangle 3"/>
          <p:cNvSpPr>
            <a:spLocks/>
          </p:cNvSpPr>
          <p:nvPr/>
        </p:nvSpPr>
        <p:spPr bwMode="auto">
          <a:xfrm>
            <a:off x="523421" y="762000"/>
            <a:ext cx="7945438"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A handful of professional skaters have taken a skateboard through an inverted loop in a full pipe. For a typical pipe with diameter 14 ft, what is the minimum speed the skater must have at the very top of the loop?</a:t>
            </a:r>
          </a:p>
        </p:txBody>
      </p:sp>
      <p:sp>
        <p:nvSpPr>
          <p:cNvPr id="1003525"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6-33</a:t>
            </a:r>
          </a:p>
        </p:txBody>
      </p:sp>
      <p:sp>
        <p:nvSpPr>
          <p:cNvPr id="3" name="Oval 2"/>
          <p:cNvSpPr/>
          <p:nvPr/>
        </p:nvSpPr>
        <p:spPr>
          <a:xfrm>
            <a:off x="3429000" y="2133600"/>
            <a:ext cx="2667000" cy="2667000"/>
          </a:xfrm>
          <a:prstGeom prst="ellipse">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3" idx="4"/>
          </p:cNvCxnSpPr>
          <p:nvPr/>
        </p:nvCxnSpPr>
        <p:spPr>
          <a:xfrm flipH="1" flipV="1">
            <a:off x="1524000" y="4799352"/>
            <a:ext cx="3238500" cy="1248"/>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114800" y="4799352"/>
            <a:ext cx="3581400"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21871">
            <a:off x="1654601" y="3814789"/>
            <a:ext cx="881800" cy="993712"/>
          </a:xfrm>
          <a:prstGeom prst="rect">
            <a:avLst/>
          </a:prstGeom>
        </p:spPr>
      </p:pic>
    </p:spTree>
    <p:extLst>
      <p:ext uri="{BB962C8B-B14F-4D97-AF65-F5344CB8AC3E}">
        <p14:creationId xmlns:p14="http://schemas.microsoft.com/office/powerpoint/2010/main" val="18880967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434" name="Picture 2" descr="06_12_Figure"/>
          <p:cNvPicPr>
            <a:picLocks noChangeAspect="1" noChangeArrowheads="1"/>
          </p:cNvPicPr>
          <p:nvPr/>
        </p:nvPicPr>
        <p:blipFill>
          <a:blip r:embed="rId4" cstate="print">
            <a:extLst>
              <a:ext uri="{28A0092B-C50C-407E-A947-70E740481C1C}">
                <a14:useLocalDpi xmlns:a14="http://schemas.microsoft.com/office/drawing/2010/main" val="0"/>
              </a:ext>
            </a:extLst>
          </a:blip>
          <a:srcRect b="2339"/>
          <a:stretch>
            <a:fillRect/>
          </a:stretch>
        </p:blipFill>
        <p:spPr bwMode="auto">
          <a:xfrm>
            <a:off x="4953000" y="1371600"/>
            <a:ext cx="3962400" cy="4319591"/>
          </a:xfrm>
          <a:prstGeom prst="rect">
            <a:avLst/>
          </a:prstGeom>
          <a:noFill/>
          <a:extLst>
            <a:ext uri="{909E8E84-426E-40DD-AFC4-6F175D3DCCD1}">
              <a14:hiddenFill xmlns:a14="http://schemas.microsoft.com/office/drawing/2010/main">
                <a:solidFill>
                  <a:srgbClr val="FFFFFF"/>
                </a:solidFill>
              </a14:hiddenFill>
            </a:ext>
          </a:extLst>
        </p:spPr>
      </p:pic>
      <p:sp>
        <p:nvSpPr>
          <p:cNvPr id="1042435" name="Rectangle 3"/>
          <p:cNvSpPr>
            <a:spLocks/>
          </p:cNvSpPr>
          <p:nvPr/>
        </p:nvSpPr>
        <p:spPr bwMode="auto">
          <a:xfrm>
            <a:off x="2362200" y="90488"/>
            <a:ext cx="4416425"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Forces </a:t>
            </a:r>
            <a:r>
              <a:rPr lang="en-US" altLang="en-US" sz="3000" dirty="0">
                <a:latin typeface="Arial" panose="020B0604020202020204" pitchFamily="34" charset="0"/>
              </a:rPr>
              <a:t>in Circular Motion</a:t>
            </a:r>
          </a:p>
        </p:txBody>
      </p:sp>
      <p:sp>
        <p:nvSpPr>
          <p:cNvPr id="1042448" name="Rectangle 1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6-24</a:t>
            </a:r>
          </a:p>
        </p:txBody>
      </p:sp>
      <p:graphicFrame>
        <p:nvGraphicFramePr>
          <p:cNvPr id="1042450" name="Object 18"/>
          <p:cNvGraphicFramePr>
            <a:graphicFrameLocks noChangeAspect="1"/>
          </p:cNvGraphicFramePr>
          <p:nvPr>
            <p:extLst>
              <p:ext uri="{D42A27DB-BD31-4B8C-83A1-F6EECF244321}">
                <p14:modId xmlns:p14="http://schemas.microsoft.com/office/powerpoint/2010/main" val="3950151108"/>
              </p:ext>
            </p:extLst>
          </p:nvPr>
        </p:nvGraphicFramePr>
        <p:xfrm>
          <a:off x="304800" y="2438400"/>
          <a:ext cx="4879975" cy="1924050"/>
        </p:xfrm>
        <a:graphic>
          <a:graphicData uri="http://schemas.openxmlformats.org/presentationml/2006/ole">
            <mc:AlternateContent xmlns:mc="http://schemas.openxmlformats.org/markup-compatibility/2006">
              <mc:Choice xmlns:v="urn:schemas-microsoft-com:vml" Requires="v">
                <p:oleObj spid="_x0000_s1047" name="Equation" r:id="rId6" imgW="2222280" imgH="876240" progId="Equation.DSMT4">
                  <p:embed/>
                </p:oleObj>
              </mc:Choice>
              <mc:Fallback>
                <p:oleObj name="Equation" r:id="rId6" imgW="2222280" imgH="8762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438400"/>
                        <a:ext cx="4879975" cy="192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2141888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2"/>
          <p:cNvSpPr>
            <a:spLocks/>
          </p:cNvSpPr>
          <p:nvPr/>
        </p:nvSpPr>
        <p:spPr bwMode="auto">
          <a:xfrm>
            <a:off x="558800" y="138113"/>
            <a:ext cx="72691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 Over the Top</a:t>
            </a:r>
          </a:p>
        </p:txBody>
      </p:sp>
      <p:sp>
        <p:nvSpPr>
          <p:cNvPr id="1003523" name="Rectangle 3"/>
          <p:cNvSpPr>
            <a:spLocks/>
          </p:cNvSpPr>
          <p:nvPr/>
        </p:nvSpPr>
        <p:spPr bwMode="auto">
          <a:xfrm>
            <a:off x="523421" y="762000"/>
            <a:ext cx="7945438"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a:latin typeface="Arial" panose="020B0604020202020204" pitchFamily="34" charset="0"/>
              </a:rPr>
              <a:t>A handful of professional skaters have taken a skateboard through an inverted loop in a full pipe. For a typical pipe with diameter 14 </a:t>
            </a:r>
            <a:r>
              <a:rPr lang="en-US" altLang="en-US" sz="2200" dirty="0" err="1">
                <a:latin typeface="Arial" panose="020B0604020202020204" pitchFamily="34" charset="0"/>
              </a:rPr>
              <a:t>ft</a:t>
            </a:r>
            <a:r>
              <a:rPr lang="en-US" altLang="en-US" sz="2200" dirty="0">
                <a:latin typeface="Arial" panose="020B0604020202020204" pitchFamily="34" charset="0"/>
              </a:rPr>
              <a:t>, what is the minimum speed the skater must have at the very top of the loop?</a:t>
            </a:r>
          </a:p>
        </p:txBody>
      </p:sp>
      <p:sp>
        <p:nvSpPr>
          <p:cNvPr id="1003525"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6-33</a:t>
            </a:r>
          </a:p>
        </p:txBody>
      </p:sp>
      <p:sp>
        <p:nvSpPr>
          <p:cNvPr id="3" name="Oval 2"/>
          <p:cNvSpPr/>
          <p:nvPr/>
        </p:nvSpPr>
        <p:spPr>
          <a:xfrm>
            <a:off x="4419600" y="1981200"/>
            <a:ext cx="2667000" cy="2667000"/>
          </a:xfrm>
          <a:prstGeom prst="ellipse">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3" idx="4"/>
          </p:cNvCxnSpPr>
          <p:nvPr/>
        </p:nvCxnSpPr>
        <p:spPr>
          <a:xfrm flipH="1" flipV="1">
            <a:off x="3733800" y="4646952"/>
            <a:ext cx="2019300" cy="1248"/>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105400" y="4646952"/>
            <a:ext cx="3581400"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755927">
            <a:off x="5446715" y="2014120"/>
            <a:ext cx="832084" cy="937686"/>
          </a:xfrm>
          <a:prstGeom prst="rect">
            <a:avLst/>
          </a:prstGeom>
        </p:spPr>
      </p:pic>
      <p:sp>
        <p:nvSpPr>
          <p:cNvPr id="6" name="Down Arrow 5"/>
          <p:cNvSpPr/>
          <p:nvPr/>
        </p:nvSpPr>
        <p:spPr>
          <a:xfrm>
            <a:off x="5753100" y="2552076"/>
            <a:ext cx="190500" cy="12954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5943600" y="3283889"/>
                <a:ext cx="348942" cy="399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𝑔</m:t>
                          </m:r>
                        </m:sub>
                      </m:sSub>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943600" y="3283889"/>
                <a:ext cx="348942" cy="399405"/>
              </a:xfrm>
              <a:prstGeom prst="rect">
                <a:avLst/>
              </a:prstGeom>
              <a:blipFill rotWithShape="0">
                <a:blip r:embed="rId5"/>
                <a:stretch>
                  <a:fillRect l="-19298" r="-8772" b="-2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747707" y="2691368"/>
                <a:ext cx="87254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𝑁</m:t>
                      </m:r>
                      <m:r>
                        <a:rPr lang="en-US" sz="2400" b="0" i="1" smtClean="0">
                          <a:latin typeface="Cambria Math" panose="02040503050406030204" pitchFamily="18" charset="0"/>
                        </a:rPr>
                        <m:t>=0</m:t>
                      </m:r>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747707" y="2691368"/>
                <a:ext cx="872547" cy="369332"/>
              </a:xfrm>
              <a:prstGeom prst="rect">
                <a:avLst/>
              </a:prstGeom>
              <a:blipFill rotWithShape="0">
                <a:blip r:embed="rId6"/>
                <a:stretch>
                  <a:fillRect l="-8392" r="-7692"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9337" y="2552076"/>
                <a:ext cx="2951642" cy="11174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2800" i="1" smtClean="0">
                              <a:latin typeface="Cambria Math"/>
                            </a:rPr>
                          </m:ctrlPr>
                        </m:naryPr>
                        <m:sub/>
                        <m:sup/>
                        <m:e>
                          <m:r>
                            <a:rPr lang="en-US" sz="2800" b="0" i="1" smtClean="0">
                              <a:latin typeface="Cambria Math" panose="02040503050406030204" pitchFamily="18" charset="0"/>
                            </a:rPr>
                            <m:t>𝐹</m:t>
                          </m:r>
                        </m:e>
                      </m:nary>
                      <m:r>
                        <a:rPr lang="en-US" sz="2800" b="0" i="1" smtClean="0">
                          <a:latin typeface="Cambria Math" panose="02040503050406030204" pitchFamily="18" charset="0"/>
                        </a:rPr>
                        <m:t>=</m:t>
                      </m:r>
                      <m:sSub>
                        <m:sSubPr>
                          <m:ctrlPr>
                            <a:rPr lang="en-US" sz="2800" b="0" i="1" smtClean="0">
                              <a:latin typeface="Cambria Math"/>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𝑔</m:t>
                          </m:r>
                        </m:sub>
                      </m:sSub>
                      <m:r>
                        <a:rPr lang="en-US" sz="2800" b="0" i="1" smtClean="0">
                          <a:latin typeface="Cambria Math" panose="02040503050406030204" pitchFamily="18" charset="0"/>
                        </a:rPr>
                        <m:t>=</m:t>
                      </m:r>
                      <m:r>
                        <a:rPr lang="en-US" sz="2800" b="0" i="1" smtClean="0">
                          <a:latin typeface="Cambria Math" panose="02040503050406030204" pitchFamily="18" charset="0"/>
                        </a:rPr>
                        <m:t>𝑚</m:t>
                      </m:r>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𝑟</m:t>
                          </m:r>
                        </m:den>
                      </m:f>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9337" y="2552076"/>
                <a:ext cx="2951642" cy="111748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240920" y="3669561"/>
                <a:ext cx="2362634" cy="861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i="1" smtClean="0">
                          <a:latin typeface="Cambria Math" panose="02040503050406030204" pitchFamily="18" charset="0"/>
                        </a:rPr>
                        <m:t>𝑚</m:t>
                      </m:r>
                      <m:r>
                        <a:rPr lang="en-US" sz="2800" b="0" i="1" smtClean="0">
                          <a:latin typeface="Cambria Math" panose="02040503050406030204" pitchFamily="18" charset="0"/>
                        </a:rPr>
                        <m:t>𝑔</m:t>
                      </m:r>
                      <m:r>
                        <a:rPr lang="en-US" sz="2800" b="0" i="1" smtClean="0">
                          <a:latin typeface="Cambria Math" panose="02040503050406030204" pitchFamily="18" charset="0"/>
                        </a:rPr>
                        <m:t>=−</m:t>
                      </m:r>
                      <m:r>
                        <a:rPr lang="en-US" sz="2800" b="0" i="1" smtClean="0">
                          <a:latin typeface="Cambria Math" panose="02040503050406030204" pitchFamily="18" charset="0"/>
                        </a:rPr>
                        <m:t>𝑚</m:t>
                      </m:r>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𝑟</m:t>
                          </m:r>
                        </m:den>
                      </m:f>
                    </m:oMath>
                  </m:oMathPara>
                </a14:m>
                <a:endParaRPr lang="en-US" sz="2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240920" y="3669561"/>
                <a:ext cx="2362634" cy="861774"/>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949383" y="5147382"/>
                <a:ext cx="1654171" cy="521810"/>
              </a:xfrm>
              <a:prstGeom prst="rect">
                <a:avLst/>
              </a:prstGeom>
            </p:spPr>
            <p:style>
              <a:lnRef idx="1">
                <a:schemeClr val="accent3"/>
              </a:lnRef>
              <a:fillRef idx="2">
                <a:schemeClr val="accent3"/>
              </a:fillRef>
              <a:effectRef idx="1">
                <a:schemeClr val="accent3"/>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𝑣</m:t>
                      </m:r>
                      <m:r>
                        <a:rPr lang="en-US" sz="2800" b="0" i="1" smtClean="0">
                          <a:latin typeface="Cambria Math" panose="02040503050406030204" pitchFamily="18" charset="0"/>
                        </a:rPr>
                        <m:t>=</m:t>
                      </m:r>
                      <m:rad>
                        <m:radPr>
                          <m:degHide m:val="on"/>
                          <m:ctrlPr>
                            <a:rPr lang="en-US" sz="2800" b="0" i="1" smtClean="0">
                              <a:latin typeface="Cambria Math"/>
                            </a:rPr>
                          </m:ctrlPr>
                        </m:radPr>
                        <m:deg/>
                        <m:e>
                          <m:d>
                            <m:dPr>
                              <m:begChr m:val="|"/>
                              <m:endChr m:val="|"/>
                              <m:ctrlPr>
                                <a:rPr lang="en-US" sz="2800" b="0" i="1" smtClean="0">
                                  <a:latin typeface="Cambria Math"/>
                                </a:rPr>
                              </m:ctrlPr>
                            </m:dPr>
                            <m:e>
                              <m:r>
                                <a:rPr lang="en-US" sz="2800" b="0" i="1" smtClean="0">
                                  <a:latin typeface="Cambria Math" panose="02040503050406030204" pitchFamily="18" charset="0"/>
                                </a:rPr>
                                <m:t>𝑔</m:t>
                              </m:r>
                            </m:e>
                          </m:d>
                          <m:r>
                            <a:rPr lang="en-US" sz="2800" b="0" i="1" smtClean="0">
                              <a:latin typeface="Cambria Math" panose="02040503050406030204" pitchFamily="18" charset="0"/>
                            </a:rPr>
                            <m:t>𝑟</m:t>
                          </m:r>
                        </m:e>
                      </m:rad>
                    </m:oMath>
                  </m:oMathPara>
                </a14:m>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949383" y="5147382"/>
                <a:ext cx="1654171" cy="521810"/>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118809" y="5987223"/>
                <a:ext cx="2720040" cy="8190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latin typeface="Cambria Math" panose="02040503050406030204" pitchFamily="18" charset="0"/>
                        </a:rPr>
                        <m:t>help</m:t>
                      </m:r>
                      <m:r>
                        <m:rPr>
                          <m:nor/>
                        </m:rPr>
                        <a:rPr lang="en-US" sz="2800" b="0" i="0" smtClean="0">
                          <a:latin typeface="Cambria Math" panose="02040503050406030204" pitchFamily="18" charset="0"/>
                        </a:rPr>
                        <m:t>: </m:t>
                      </m:r>
                      <m:d>
                        <m:dPr>
                          <m:begChr m:val="|"/>
                          <m:endChr m:val="|"/>
                          <m:ctrlPr>
                            <a:rPr lang="en-US" sz="2800" i="1" smtClean="0">
                              <a:latin typeface="Cambria Math"/>
                            </a:rPr>
                          </m:ctrlPr>
                        </m:dPr>
                        <m:e>
                          <m:r>
                            <a:rPr lang="en-US" sz="2800" b="0" i="1" smtClean="0">
                              <a:latin typeface="Cambria Math" panose="02040503050406030204" pitchFamily="18" charset="0"/>
                            </a:rPr>
                            <m:t>𝑔</m:t>
                          </m:r>
                        </m:e>
                      </m:d>
                      <m:r>
                        <a:rPr lang="en-US" sz="2800" b="0" i="1" smtClean="0">
                          <a:latin typeface="Cambria Math" panose="02040503050406030204" pitchFamily="18" charset="0"/>
                        </a:rPr>
                        <m:t>=32</m:t>
                      </m:r>
                      <m:f>
                        <m:fPr>
                          <m:ctrlPr>
                            <a:rPr lang="en-US" sz="2800" b="0" i="1" smtClean="0">
                              <a:latin typeface="Cambria Math"/>
                            </a:rPr>
                          </m:ctrlPr>
                        </m:fPr>
                        <m:num>
                          <m:r>
                            <m:rPr>
                              <m:nor/>
                            </m:rPr>
                            <a:rPr lang="en-US" sz="2800" b="0" i="0" smtClean="0">
                              <a:latin typeface="Cambria Math" panose="02040503050406030204" pitchFamily="18" charset="0"/>
                            </a:rPr>
                            <m:t>ft</m:t>
                          </m:r>
                        </m:num>
                        <m:den>
                          <m:sSup>
                            <m:sSupPr>
                              <m:ctrlPr>
                                <a:rPr lang="en-US" sz="2800" b="0" i="1" smtClean="0">
                                  <a:latin typeface="Cambria Math"/>
                                </a:rPr>
                              </m:ctrlPr>
                            </m:sSupPr>
                            <m:e>
                              <m:r>
                                <m:rPr>
                                  <m:nor/>
                                </m:rPr>
                                <a:rPr lang="en-US" sz="2800" b="0" i="0" smtClean="0">
                                  <a:latin typeface="Cambria Math" panose="02040503050406030204" pitchFamily="18" charset="0"/>
                                </a:rPr>
                                <m:t>s</m:t>
                              </m:r>
                            </m:e>
                            <m:sup>
                              <m:r>
                                <a:rPr lang="en-US" sz="2800" b="0" i="1" smtClean="0">
                                  <a:latin typeface="Cambria Math" panose="02040503050406030204" pitchFamily="18" charset="0"/>
                                </a:rPr>
                                <m:t>2</m:t>
                              </m:r>
                            </m:sup>
                          </m:sSup>
                        </m:den>
                      </m:f>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118809" y="5987223"/>
                <a:ext cx="2720040" cy="819070"/>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5667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1" grpId="0"/>
      <p:bldP spid="17" grpId="0"/>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16_FigureA.jpg"/>
          <p:cNvPicPr>
            <a:picLocks noChangeAspect="1"/>
          </p:cNvPicPr>
          <p:nvPr/>
        </p:nvPicPr>
        <p:blipFill rotWithShape="1">
          <a:blip r:embed="rId3">
            <a:extLst>
              <a:ext uri="{28A0092B-C50C-407E-A947-70E740481C1C}">
                <a14:useLocalDpi xmlns:a14="http://schemas.microsoft.com/office/drawing/2010/main" val="0"/>
              </a:ext>
            </a:extLst>
          </a:blip>
          <a:srcRect b="3351"/>
          <a:stretch/>
        </p:blipFill>
        <p:spPr>
          <a:xfrm>
            <a:off x="678598" y="2392557"/>
            <a:ext cx="4198202" cy="3492500"/>
          </a:xfrm>
          <a:prstGeom prst="rect">
            <a:avLst/>
          </a:prstGeom>
        </p:spPr>
      </p:pic>
      <p:pic>
        <p:nvPicPr>
          <p:cNvPr id="5" name="Picture 4" descr="06_16_FigureB.jpg"/>
          <p:cNvPicPr>
            <a:picLocks noChangeAspect="1"/>
          </p:cNvPicPr>
          <p:nvPr/>
        </p:nvPicPr>
        <p:blipFill rotWithShape="1">
          <a:blip r:embed="rId4" cstate="print">
            <a:extLst>
              <a:ext uri="{28A0092B-C50C-407E-A947-70E740481C1C}">
                <a14:useLocalDpi xmlns:a14="http://schemas.microsoft.com/office/drawing/2010/main" val="0"/>
              </a:ext>
            </a:extLst>
          </a:blip>
          <a:srcRect b="2546"/>
          <a:stretch/>
        </p:blipFill>
        <p:spPr>
          <a:xfrm>
            <a:off x="4876800" y="2095889"/>
            <a:ext cx="3901440" cy="4085836"/>
          </a:xfrm>
          <a:prstGeom prst="rect">
            <a:avLst/>
          </a:prstGeom>
        </p:spPr>
      </p:pic>
      <p:sp>
        <p:nvSpPr>
          <p:cNvPr id="6" name="Rectangle 3"/>
          <p:cNvSpPr>
            <a:spLocks/>
          </p:cNvSpPr>
          <p:nvPr/>
        </p:nvSpPr>
        <p:spPr bwMode="auto">
          <a:xfrm>
            <a:off x="1295400" y="228600"/>
            <a:ext cx="65532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Keeping riders safe in circular motion</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31103805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rmAutofit fontScale="90000"/>
          </a:bodyPr>
          <a:lstStyle/>
          <a:p>
            <a:r>
              <a:rPr lang="en-US" dirty="0" smtClean="0"/>
              <a:t>When a ball on the end of a string is swung in a vertical circle, the ball’s acceleration is because</a:t>
            </a:r>
            <a:endParaRPr lang="en-US" dirty="0"/>
          </a:p>
        </p:txBody>
      </p:sp>
      <p:sp>
        <p:nvSpPr>
          <p:cNvPr id="3" name="TPAnswers"/>
          <p:cNvSpPr>
            <a:spLocks noGrp="1"/>
          </p:cNvSpPr>
          <p:nvPr>
            <p:ph type="body" idx="1"/>
            <p:custDataLst>
              <p:tags r:id="rId3"/>
            </p:custDataLst>
          </p:nvPr>
        </p:nvSpPr>
        <p:spPr>
          <a:xfrm>
            <a:off x="457200" y="2057400"/>
            <a:ext cx="5334000" cy="4525963"/>
          </a:xfrm>
        </p:spPr>
        <p:txBody>
          <a:bodyPr/>
          <a:lstStyle/>
          <a:p>
            <a:pPr marL="514350" indent="-514350">
              <a:buFont typeface="Arial" panose="020B0604020202020204" pitchFamily="34" charset="0"/>
              <a:buAutoNum type="alphaUcPeriod"/>
            </a:pPr>
            <a:r>
              <a:rPr lang="en-US" dirty="0" smtClean="0"/>
              <a:t>The speed is changing</a:t>
            </a:r>
          </a:p>
          <a:p>
            <a:pPr marL="514350" indent="-514350">
              <a:buFont typeface="Arial" panose="020B0604020202020204" pitchFamily="34" charset="0"/>
              <a:buAutoNum type="alphaUcPeriod"/>
            </a:pPr>
            <a:r>
              <a:rPr lang="en-US" dirty="0" smtClean="0"/>
              <a:t>The direction is changing</a:t>
            </a:r>
          </a:p>
          <a:p>
            <a:pPr marL="514350" indent="-514350">
              <a:buFont typeface="Arial" panose="020B0604020202020204" pitchFamily="34" charset="0"/>
              <a:buAutoNum type="alphaUcPeriod"/>
            </a:pPr>
            <a:r>
              <a:rPr lang="en-US" dirty="0" smtClean="0"/>
              <a:t>The speed and direction are changing</a:t>
            </a:r>
          </a:p>
          <a:p>
            <a:pPr marL="514350" indent="-514350">
              <a:buFont typeface="Arial" panose="020B0604020202020204" pitchFamily="34" charset="0"/>
              <a:buAutoNum type="alphaUcPeriod"/>
            </a:pPr>
            <a:r>
              <a:rPr lang="en-US" dirty="0" smtClean="0"/>
              <a:t>The ball is not acceleration</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089365554"/>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1273"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84546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7622" name="Picture 6" descr="06_26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792"/>
          <a:stretch>
            <a:fillRect/>
          </a:stretch>
        </p:blipFill>
        <p:spPr bwMode="auto">
          <a:xfrm>
            <a:off x="4137025" y="685800"/>
            <a:ext cx="4289425" cy="2470150"/>
          </a:xfrm>
          <a:prstGeom prst="rect">
            <a:avLst/>
          </a:prstGeom>
          <a:noFill/>
          <a:extLst>
            <a:ext uri="{909E8E84-426E-40DD-AFC4-6F175D3DCCD1}">
              <a14:hiddenFill xmlns:a14="http://schemas.microsoft.com/office/drawing/2010/main">
                <a:solidFill>
                  <a:srgbClr val="FFFFFF"/>
                </a:solidFill>
              </a14:hiddenFill>
            </a:ext>
          </a:extLst>
        </p:spPr>
      </p:pic>
      <p:sp>
        <p:nvSpPr>
          <p:cNvPr id="1007624" name="Rectangle 8"/>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6-35</a:t>
            </a:r>
          </a:p>
        </p:txBody>
      </p:sp>
      <p:pic>
        <p:nvPicPr>
          <p:cNvPr id="1007625" name="Picture 9" descr="06_KeyEquation_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938" y="3402013"/>
            <a:ext cx="6788150" cy="3111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p:cNvSpPr>
          <p:nvPr/>
        </p:nvSpPr>
        <p:spPr bwMode="auto">
          <a:xfrm>
            <a:off x="2589213" y="64293"/>
            <a:ext cx="36576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The Force of Gravity</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113918393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_Pg176_EQUnFigure.jpg"/>
          <p:cNvPicPr>
            <a:picLocks noChangeAspect="1"/>
          </p:cNvPicPr>
          <p:nvPr/>
        </p:nvPicPr>
        <p:blipFill rotWithShape="1">
          <a:blip r:embed="rId3" cstate="print">
            <a:extLst>
              <a:ext uri="{28A0092B-C50C-407E-A947-70E740481C1C}">
                <a14:useLocalDpi xmlns:a14="http://schemas.microsoft.com/office/drawing/2010/main" val="0"/>
              </a:ext>
            </a:extLst>
          </a:blip>
          <a:srcRect b="5674"/>
          <a:stretch/>
        </p:blipFill>
        <p:spPr>
          <a:xfrm>
            <a:off x="4999264" y="1905000"/>
            <a:ext cx="3663696" cy="1158515"/>
          </a:xfrm>
          <a:prstGeom prst="rect">
            <a:avLst/>
          </a:prstGeom>
        </p:spPr>
      </p:pic>
      <p:pic>
        <p:nvPicPr>
          <p:cNvPr id="6" name="Picture 5" descr="06_Pg176_UnFigure1.jpg"/>
          <p:cNvPicPr>
            <a:picLocks noChangeAspect="1"/>
          </p:cNvPicPr>
          <p:nvPr/>
        </p:nvPicPr>
        <p:blipFill rotWithShape="1">
          <a:blip r:embed="rId4" cstate="print">
            <a:extLst>
              <a:ext uri="{28A0092B-C50C-407E-A947-70E740481C1C}">
                <a14:useLocalDpi xmlns:a14="http://schemas.microsoft.com/office/drawing/2010/main" val="0"/>
              </a:ext>
            </a:extLst>
          </a:blip>
          <a:srcRect b="2546"/>
          <a:stretch/>
        </p:blipFill>
        <p:spPr>
          <a:xfrm>
            <a:off x="5562600" y="3191020"/>
            <a:ext cx="2957501" cy="289560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5105400" y="3191020"/>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𝑦</m:t>
                      </m:r>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5105400" y="3191020"/>
                <a:ext cx="329193" cy="492443"/>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001000" y="6067251"/>
                <a:ext cx="32919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𝑥</m:t>
                      </m:r>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8001000" y="6067251"/>
                <a:ext cx="329193" cy="492443"/>
              </a:xfrm>
              <a:prstGeom prst="rect">
                <a:avLst/>
              </a:prstGeom>
              <a:blipFill rotWithShape="0">
                <a:blip r:embed="rId6"/>
                <a:stretch>
                  <a:fillRect/>
                </a:stretch>
              </a:blipFill>
            </p:spPr>
            <p:txBody>
              <a:bodyPr/>
              <a:lstStyle/>
              <a:p>
                <a:r>
                  <a:rPr lang="en-US">
                    <a:noFill/>
                  </a:rPr>
                  <a:t> </a:t>
                </a:r>
              </a:p>
            </p:txBody>
          </p:sp>
        </mc:Fallback>
      </mc:AlternateContent>
      <p:pic>
        <p:nvPicPr>
          <p:cNvPr id="8" name="Picture 7" descr="06_Pg175_EQUnFigure.jpg"/>
          <p:cNvPicPr>
            <a:picLocks noChangeAspect="1"/>
          </p:cNvPicPr>
          <p:nvPr/>
        </p:nvPicPr>
        <p:blipFill rotWithShape="1">
          <a:blip r:embed="rId7">
            <a:extLst>
              <a:ext uri="{28A0092B-C50C-407E-A947-70E740481C1C}">
                <a14:useLocalDpi xmlns:a14="http://schemas.microsoft.com/office/drawing/2010/main" val="0"/>
              </a:ext>
            </a:extLst>
          </a:blip>
          <a:srcRect b="2546"/>
          <a:stretch/>
        </p:blipFill>
        <p:spPr>
          <a:xfrm>
            <a:off x="609600" y="823843"/>
            <a:ext cx="3357067" cy="5226795"/>
          </a:xfrm>
          <a:prstGeom prst="rect">
            <a:avLst/>
          </a:prstGeom>
          <a:ln>
            <a:noFill/>
          </a:ln>
          <a:effectLst>
            <a:outerShdw blurRad="190500" algn="tl" rotWithShape="0">
              <a:srgbClr val="000000">
                <a:alpha val="70000"/>
              </a:srgbClr>
            </a:outerShdw>
          </a:effectLst>
        </p:spPr>
      </p:pic>
      <p:sp>
        <p:nvSpPr>
          <p:cNvPr id="9" name="Rectangle 8"/>
          <p:cNvSpPr/>
          <p:nvPr/>
        </p:nvSpPr>
        <p:spPr>
          <a:xfrm>
            <a:off x="4980967" y="590773"/>
            <a:ext cx="3681993" cy="1200329"/>
          </a:xfrm>
          <a:prstGeom prst="rect">
            <a:avLst/>
          </a:prstGeom>
          <a:noFill/>
        </p:spPr>
        <p:txBody>
          <a:bodyPr wrap="square" lIns="91440" tIns="45720" rIns="91440" bIns="45720">
            <a:spAutoFit/>
          </a:bodyPr>
          <a:lstStyle/>
          <a:p>
            <a:pPr algn="ct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Same as the familiar </a:t>
            </a:r>
            <a:r>
              <a:rPr lang="en-US" sz="3600" i="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y </a:t>
            </a: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Times New Roman" panose="02020603050405020304" pitchFamily="18" charset="0"/>
              </a:rPr>
              <a:t>and</a:t>
            </a:r>
            <a:r>
              <a:rPr lang="en-US" sz="3600" i="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x</a:t>
            </a:r>
            <a:endParaRPr lang="en-US" sz="3600" i="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10" name="Rectangle 3"/>
          <p:cNvSpPr>
            <a:spLocks/>
          </p:cNvSpPr>
          <p:nvPr/>
        </p:nvSpPr>
        <p:spPr bwMode="auto">
          <a:xfrm>
            <a:off x="1408013" y="92298"/>
            <a:ext cx="4192587"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The inverse-square law</a:t>
            </a:r>
            <a:endParaRPr lang="en-US" altLang="en-US" sz="3000" dirty="0">
              <a:latin typeface="Arial" panose="020B0604020202020204" pitchFamily="34" charset="0"/>
            </a:endParaRPr>
          </a:p>
        </p:txBody>
      </p:sp>
    </p:spTree>
    <p:extLst>
      <p:ext uri="{BB962C8B-B14F-4D97-AF65-F5344CB8AC3E}">
        <p14:creationId xmlns:p14="http://schemas.microsoft.com/office/powerpoint/2010/main" val="290194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22_Figure.jpg"/>
          <p:cNvPicPr>
            <a:picLocks noChangeAspect="1"/>
          </p:cNvPicPr>
          <p:nvPr/>
        </p:nvPicPr>
        <p:blipFill rotWithShape="1">
          <a:blip r:embed="rId3">
            <a:extLst>
              <a:ext uri="{28A0092B-C50C-407E-A947-70E740481C1C}">
                <a14:useLocalDpi xmlns:a14="http://schemas.microsoft.com/office/drawing/2010/main" val="0"/>
              </a:ext>
            </a:extLst>
          </a:blip>
          <a:srcRect b="2353"/>
          <a:stretch/>
        </p:blipFill>
        <p:spPr>
          <a:xfrm>
            <a:off x="6553200" y="978535"/>
            <a:ext cx="2238181" cy="5742940"/>
          </a:xfrm>
          <a:prstGeom prst="rect">
            <a:avLst/>
          </a:prstGeom>
        </p:spPr>
      </p:pic>
      <mc:AlternateContent xmlns:mc="http://schemas.openxmlformats.org/markup-compatibility/2006" xmlns:a14="http://schemas.microsoft.com/office/drawing/2010/main">
        <mc:Choice Requires="a14">
          <p:sp>
            <p:nvSpPr>
              <p:cNvPr id="5" name="Rectangle 3"/>
              <p:cNvSpPr>
                <a:spLocks/>
              </p:cNvSpPr>
              <p:nvPr/>
            </p:nvSpPr>
            <p:spPr bwMode="auto">
              <a:xfrm>
                <a:off x="582969" y="228600"/>
                <a:ext cx="7051221"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14:m>
                  <m:oMath xmlns:m="http://schemas.openxmlformats.org/officeDocument/2006/math">
                    <m:r>
                      <a:rPr lang="en-US" altLang="en-US" sz="3000" b="0" i="1" smtClean="0">
                        <a:latin typeface="Cambria Math" panose="02040503050406030204" pitchFamily="18" charset="0"/>
                      </a:rPr>
                      <m:t>𝑔</m:t>
                    </m:r>
                  </m:oMath>
                </a14:m>
                <a:r>
                  <a:rPr lang="en-US" altLang="en-US" sz="3000" dirty="0" smtClean="0">
                    <a:latin typeface="Arial" panose="020B0604020202020204" pitchFamily="34" charset="0"/>
                  </a:rPr>
                  <a:t> versus </a:t>
                </a:r>
                <a14:m>
                  <m:oMath xmlns:m="http://schemas.openxmlformats.org/officeDocument/2006/math">
                    <m:r>
                      <a:rPr lang="en-US" altLang="en-US" sz="3000" b="0" i="1" smtClean="0">
                        <a:latin typeface="Cambria Math" panose="02040503050406030204" pitchFamily="18" charset="0"/>
                      </a:rPr>
                      <m:t>𝐺</m:t>
                    </m:r>
                  </m:oMath>
                </a14:m>
                <a:r>
                  <a:rPr lang="en-US" altLang="en-US" sz="3000" dirty="0" smtClean="0">
                    <a:latin typeface="Arial" panose="020B0604020202020204" pitchFamily="34" charset="0"/>
                  </a:rPr>
                  <a:t> in Newton’s law of gravitation</a:t>
                </a:r>
                <a:endParaRPr lang="en-US" altLang="en-US" sz="3000" dirty="0">
                  <a:latin typeface="Arial" panose="020B0604020202020204" pitchFamily="34" charset="0"/>
                </a:endParaRPr>
              </a:p>
            </p:txBody>
          </p:sp>
        </mc:Choice>
        <mc:Fallback xmlns="">
          <p:sp>
            <p:nvSpPr>
              <p:cNvPr id="5" name="Rectangle 3"/>
              <p:cNvSpPr>
                <a:spLocks noRot="1" noChangeAspect="1" noMove="1" noResize="1" noEditPoints="1" noAdjustHandles="1" noChangeArrowheads="1" noChangeShapeType="1" noTextEdit="1"/>
              </p:cNvSpPr>
              <p:nvPr/>
            </p:nvSpPr>
            <p:spPr bwMode="auto">
              <a:xfrm>
                <a:off x="582969" y="228600"/>
                <a:ext cx="7051221" cy="498475"/>
              </a:xfrm>
              <a:prstGeom prst="rect">
                <a:avLst/>
              </a:prstGeom>
              <a:blipFill rotWithShape="0">
                <a:blip r:embed="rId4"/>
                <a:stretch>
                  <a:fillRect/>
                </a:stretch>
              </a:blipFill>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838201" y="2057400"/>
                <a:ext cx="4724400" cy="861774"/>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𝑔</m:t>
                    </m:r>
                    <m:r>
                      <m:rPr>
                        <m:nor/>
                      </m:rPr>
                      <a:rPr lang="en-US" sz="2800" b="0" i="0" smtClean="0">
                        <a:latin typeface="Cambria Math" panose="02040503050406030204" pitchFamily="18" charset="0"/>
                      </a:rPr>
                      <m:t> </m:t>
                    </m:r>
                  </m:oMath>
                </a14:m>
                <a:r>
                  <a:rPr lang="en-US" sz="2800" dirty="0" smtClean="0"/>
                  <a:t> is a value unique to the mass that’s pulling</a:t>
                </a:r>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838201" y="2057400"/>
                <a:ext cx="4724400" cy="861774"/>
              </a:xfrm>
              <a:prstGeom prst="rect">
                <a:avLst/>
              </a:prstGeom>
              <a:blipFill rotWithShape="0">
                <a:blip r:embed="rId5"/>
                <a:stretch>
                  <a:fillRect l="-4645" t="-12057" r="-2452" b="-24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38201" y="3850005"/>
                <a:ext cx="4724400" cy="861774"/>
              </a:xfrm>
              <a:prstGeom prst="rect">
                <a:avLst/>
              </a:prstGeom>
              <a:noFill/>
            </p:spPr>
            <p:txBody>
              <a:bodyPr wrap="square" lIns="0" tIns="0" rIns="0" bIns="0" rtlCol="0">
                <a:spAutoFit/>
              </a:bodyPr>
              <a:lstStyle/>
              <a:p>
                <a14:m>
                  <m:oMath xmlns:m="http://schemas.openxmlformats.org/officeDocument/2006/math">
                    <m:r>
                      <a:rPr lang="en-US" sz="2800" b="0" i="1" smtClean="0">
                        <a:latin typeface="Cambria Math" panose="02040503050406030204" pitchFamily="18" charset="0"/>
                      </a:rPr>
                      <m:t>𝐺</m:t>
                    </m:r>
                    <m:r>
                      <m:rPr>
                        <m:nor/>
                      </m:rPr>
                      <a:rPr lang="en-US" sz="2800" b="0" i="0" smtClean="0">
                        <a:latin typeface="Cambria Math" panose="02040503050406030204" pitchFamily="18" charset="0"/>
                      </a:rPr>
                      <m:t> </m:t>
                    </m:r>
                  </m:oMath>
                </a14:m>
                <a:r>
                  <a:rPr lang="en-US" sz="2800" dirty="0" smtClean="0"/>
                  <a:t> is the same throughout the whole universe!</a:t>
                </a:r>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838201" y="3850005"/>
                <a:ext cx="4724400" cy="861774"/>
              </a:xfrm>
              <a:prstGeom prst="rect">
                <a:avLst/>
              </a:prstGeom>
              <a:blipFill rotWithShape="0">
                <a:blip r:embed="rId6"/>
                <a:stretch>
                  <a:fillRect l="-4645" t="-12057" b="-24823"/>
                </a:stretch>
              </a:blipFill>
            </p:spPr>
            <p:txBody>
              <a:bodyPr/>
              <a:lstStyle/>
              <a:p>
                <a:r>
                  <a:rPr lang="en-US">
                    <a:noFill/>
                  </a:rPr>
                  <a:t> </a:t>
                </a:r>
              </a:p>
            </p:txBody>
          </p:sp>
        </mc:Fallback>
      </mc:AlternateContent>
    </p:spTree>
    <p:extLst>
      <p:ext uri="{BB962C8B-B14F-4D97-AF65-F5344CB8AC3E}">
        <p14:creationId xmlns:p14="http://schemas.microsoft.com/office/powerpoint/2010/main" val="3128872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p:cNvSpPr>
          <p:nvPr/>
        </p:nvSpPr>
        <p:spPr bwMode="auto">
          <a:xfrm>
            <a:off x="558800" y="733425"/>
            <a:ext cx="799465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a:latin typeface="Arial" panose="020B0604020202020204" pitchFamily="34" charset="0"/>
              </a:rPr>
              <a:t>A typical bowling ball is spherical, weighs 16 pounds, and has a diameter of 8.5 in. Suppose two bowling balls are right next to each other in the rack. What is the gravitational force between the two—magnitude and direction? What is the magnitude and direction of the force of gravity on a 60 kg person?</a:t>
            </a:r>
          </a:p>
        </p:txBody>
      </p:sp>
      <p:sp>
        <p:nvSpPr>
          <p:cNvPr id="1009667" name="Rectangle 3"/>
          <p:cNvSpPr>
            <a:spLocks/>
          </p:cNvSpPr>
          <p:nvPr/>
        </p:nvSpPr>
        <p:spPr bwMode="auto">
          <a:xfrm>
            <a:off x="558800" y="138113"/>
            <a:ext cx="46069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a:t>
            </a:r>
          </a:p>
        </p:txBody>
      </p:sp>
      <p:sp>
        <p:nvSpPr>
          <p:cNvPr id="1009669" name="Rectangle 5"/>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6-36</a:t>
            </a:r>
          </a:p>
        </p:txBody>
      </p:sp>
      <p:pic>
        <p:nvPicPr>
          <p:cNvPr id="5" name="Picture 4" descr="06_ChSum_0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829" y="3118168"/>
            <a:ext cx="8546592" cy="2225040"/>
          </a:xfrm>
          <a:prstGeom prst="rect">
            <a:avLst/>
          </a:prstGeom>
        </p:spPr>
      </p:pic>
    </p:spTree>
    <p:extLst>
      <p:ext uri="{BB962C8B-B14F-4D97-AF65-F5344CB8AC3E}">
        <p14:creationId xmlns:p14="http://schemas.microsoft.com/office/powerpoint/2010/main" val="11908468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6337" y="3124200"/>
            <a:ext cx="66041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PQuestion"/>
          <p:cNvSpPr>
            <a:spLocks noGrp="1"/>
          </p:cNvSpPr>
          <p:nvPr>
            <p:ph type="title"/>
          </p:nvPr>
        </p:nvSpPr>
        <p:spPr>
          <a:xfrm>
            <a:off x="317500" y="304800"/>
            <a:ext cx="8597900" cy="1143000"/>
          </a:xfrm>
        </p:spPr>
        <p:txBody>
          <a:bodyPr>
            <a:noAutofit/>
          </a:bodyPr>
          <a:lstStyle/>
          <a:p>
            <a:r>
              <a:rPr lang="en-US" sz="3200" dirty="0" smtClean="0"/>
              <a:t>A 60 kg person stands on each of the following planets. Ranks order her weight on the three bodies, from highest to lowest</a:t>
            </a:r>
            <a:endParaRPr lang="en-US" sz="3200" dirty="0"/>
          </a:p>
        </p:txBody>
      </p:sp>
      <p:sp>
        <p:nvSpPr>
          <p:cNvPr id="3" name="TPAnswers"/>
          <p:cNvSpPr>
            <a:spLocks noGrp="1"/>
          </p:cNvSpPr>
          <p:nvPr>
            <p:ph type="body" idx="1"/>
            <p:custDataLst>
              <p:tags r:id="rId3"/>
            </p:custDataLst>
          </p:nvPr>
        </p:nvSpPr>
        <p:spPr>
          <a:xfrm>
            <a:off x="342737" y="2015332"/>
            <a:ext cx="2133600" cy="3124200"/>
          </a:xfrm>
        </p:spPr>
        <p:txBody>
          <a:bodyPr/>
          <a:lstStyle/>
          <a:p>
            <a:pPr marL="514350" indent="-514350">
              <a:buFont typeface="Arial" panose="020B0604020202020204" pitchFamily="34" charset="0"/>
              <a:buAutoNum type="alphaUcPeriod"/>
            </a:pPr>
            <a:r>
              <a:rPr lang="en-US" dirty="0" smtClean="0"/>
              <a:t>A&gt;B&gt;C</a:t>
            </a:r>
          </a:p>
          <a:p>
            <a:pPr marL="514350" indent="-514350">
              <a:buFont typeface="Arial" panose="020B0604020202020204" pitchFamily="34" charset="0"/>
              <a:buAutoNum type="alphaUcPeriod"/>
            </a:pPr>
            <a:r>
              <a:rPr lang="en-US" dirty="0" smtClean="0"/>
              <a:t>B&gt;A&gt;C</a:t>
            </a:r>
          </a:p>
          <a:p>
            <a:pPr marL="514350" indent="-514350">
              <a:buFont typeface="Arial" panose="020B0604020202020204" pitchFamily="34" charset="0"/>
              <a:buAutoNum type="alphaUcPeriod"/>
            </a:pPr>
            <a:r>
              <a:rPr lang="en-US" dirty="0" smtClean="0"/>
              <a:t>B&gt;C&gt;A</a:t>
            </a:r>
          </a:p>
          <a:p>
            <a:pPr marL="514350" indent="-514350">
              <a:buFont typeface="Arial" panose="020B0604020202020204" pitchFamily="34" charset="0"/>
              <a:buAutoNum type="alphaUcPeriod"/>
            </a:pPr>
            <a:r>
              <a:rPr lang="en-US" dirty="0" smtClean="0"/>
              <a:t>C&gt;B&gt;A</a:t>
            </a:r>
          </a:p>
          <a:p>
            <a:pPr marL="514350" indent="-514350">
              <a:buFont typeface="Arial" panose="020B0604020202020204" pitchFamily="34" charset="0"/>
              <a:buAutoNum type="alphaUcPeriod"/>
            </a:pPr>
            <a:r>
              <a:rPr lang="en-US" dirty="0" smtClean="0"/>
              <a:t>C&gt;A&gt;B</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987940533"/>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6157" name="Chart" r:id="rId7" imgW="4572000" imgH="5143500" progId="MSGraph.Chart.8">
                  <p:embed followColorScheme="full"/>
                </p:oleObj>
              </mc:Choice>
              <mc:Fallback>
                <p:oleObj name="Chart" r:id="rId7" imgW="4572000" imgH="5143500" progId="MSGraph.Chart.8">
                  <p:embed followColorScheme="full"/>
                  <p:pic>
                    <p:nvPicPr>
                      <p:cNvPr id="0" name=""/>
                      <p:cNvPicPr/>
                      <p:nvPr/>
                    </p:nvPicPr>
                    <p:blipFill>
                      <a:blip r:embed="rId8"/>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90990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06_11_Figur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444" y="1905000"/>
            <a:ext cx="8416112" cy="4760326"/>
          </a:xfrm>
          <a:prstGeom prst="rect">
            <a:avLst/>
          </a:prstGeom>
        </p:spPr>
      </p:pic>
      <p:sp>
        <p:nvSpPr>
          <p:cNvPr id="2" name="TPQuestion"/>
          <p:cNvSpPr>
            <a:spLocks noGrp="1"/>
          </p:cNvSpPr>
          <p:nvPr>
            <p:ph type="title"/>
          </p:nvPr>
        </p:nvSpPr>
        <p:spPr>
          <a:xfrm>
            <a:off x="457200" y="274638"/>
            <a:ext cx="8229600" cy="1143000"/>
          </a:xfrm>
        </p:spPr>
        <p:txBody>
          <a:bodyPr>
            <a:normAutofit fontScale="90000"/>
          </a:bodyPr>
          <a:lstStyle/>
          <a:p>
            <a:r>
              <a:rPr lang="en-US" dirty="0" smtClean="0"/>
              <a:t>Which vector pair matches the car’s motion over the hill?</a:t>
            </a:r>
            <a:endParaRPr lang="en-US" dirty="0"/>
          </a:p>
        </p:txBody>
      </p:sp>
      <p:sp>
        <p:nvSpPr>
          <p:cNvPr id="3" name="TPAnswers"/>
          <p:cNvSpPr>
            <a:spLocks noGrp="1"/>
          </p:cNvSpPr>
          <p:nvPr>
            <p:ph type="body" idx="1"/>
            <p:custDataLst>
              <p:tags r:id="rId3"/>
            </p:custDataLst>
          </p:nvPr>
        </p:nvSpPr>
        <p:spPr>
          <a:xfrm>
            <a:off x="838200" y="1595336"/>
            <a:ext cx="1206500" cy="1905000"/>
          </a:xfrm>
        </p:spPr>
        <p:txBody>
          <a:bodyPr/>
          <a:lstStyle/>
          <a:p>
            <a:pPr marL="514350" indent="-514350">
              <a:buFont typeface="Arial" panose="020B0604020202020204" pitchFamily="34" charset="0"/>
              <a:buAutoNum type="alphaUcPeriod"/>
            </a:pPr>
            <a:r>
              <a:rPr lang="en-US" dirty="0" smtClean="0"/>
              <a:t>A</a:t>
            </a:r>
          </a:p>
          <a:p>
            <a:pPr marL="514350" indent="-514350">
              <a:buFont typeface="Arial" panose="020B0604020202020204" pitchFamily="34" charset="0"/>
              <a:buAutoNum type="alphaUcPeriod"/>
            </a:pPr>
            <a:r>
              <a:rPr lang="en-US" dirty="0" smtClean="0"/>
              <a:t>B</a:t>
            </a:r>
          </a:p>
          <a:p>
            <a:pPr marL="514350" indent="-514350">
              <a:buFont typeface="Arial" panose="020B0604020202020204" pitchFamily="34" charset="0"/>
              <a:buAutoNum type="alphaUcPeriod"/>
            </a:pPr>
            <a:r>
              <a:rPr lang="en-US" dirty="0" smtClean="0"/>
              <a:t>C</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738149440"/>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7180" name="Chart" r:id="rId7" imgW="4572000" imgH="5143500" progId="MSGraph.Chart.8">
                  <p:embed followColorScheme="full"/>
                </p:oleObj>
              </mc:Choice>
              <mc:Fallback>
                <p:oleObj name="Chart" r:id="rId7" imgW="4572000" imgH="5143500" progId="MSGraph.Chart.8">
                  <p:embed followColorScheme="full"/>
                  <p:pic>
                    <p:nvPicPr>
                      <p:cNvPr id="0" name=""/>
                      <p:cNvPicPr/>
                      <p:nvPr/>
                    </p:nvPicPr>
                    <p:blipFill>
                      <a:blip r:embed="rId8"/>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6926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19_Figure.jpg"/>
          <p:cNvPicPr>
            <a:picLocks noChangeAspect="1"/>
          </p:cNvPicPr>
          <p:nvPr/>
        </p:nvPicPr>
        <p:blipFill rotWithShape="1">
          <a:blip r:embed="rId3">
            <a:extLst>
              <a:ext uri="{28A0092B-C50C-407E-A947-70E740481C1C}">
                <a14:useLocalDpi xmlns:a14="http://schemas.microsoft.com/office/drawing/2010/main" val="0"/>
              </a:ext>
            </a:extLst>
          </a:blip>
          <a:srcRect b="2353"/>
          <a:stretch/>
        </p:blipFill>
        <p:spPr>
          <a:xfrm>
            <a:off x="990600" y="749348"/>
            <a:ext cx="6681216" cy="5789564"/>
          </a:xfrm>
          <a:prstGeom prst="rect">
            <a:avLst/>
          </a:prstGeom>
        </p:spPr>
      </p:pic>
    </p:spTree>
    <p:extLst>
      <p:ext uri="{BB962C8B-B14F-4D97-AF65-F5344CB8AC3E}">
        <p14:creationId xmlns:p14="http://schemas.microsoft.com/office/powerpoint/2010/main" val="33906534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03_Figure.jpg"/>
          <p:cNvPicPr>
            <a:picLocks noChangeAspect="1"/>
          </p:cNvPicPr>
          <p:nvPr/>
        </p:nvPicPr>
        <p:blipFill rotWithShape="1">
          <a:blip r:embed="rId3" cstate="print">
            <a:extLst>
              <a:ext uri="{28A0092B-C50C-407E-A947-70E740481C1C}">
                <a14:useLocalDpi xmlns:a14="http://schemas.microsoft.com/office/drawing/2010/main" val="0"/>
              </a:ext>
            </a:extLst>
          </a:blip>
          <a:srcRect b="3055"/>
          <a:stretch/>
        </p:blipFill>
        <p:spPr>
          <a:xfrm>
            <a:off x="499673" y="973525"/>
            <a:ext cx="6053526" cy="3733800"/>
          </a:xfrm>
          <a:prstGeom prst="rect">
            <a:avLst/>
          </a:prstGeom>
        </p:spPr>
      </p:pic>
      <p:sp>
        <p:nvSpPr>
          <p:cNvPr id="5" name="Rectangle 3"/>
          <p:cNvSpPr>
            <a:spLocks/>
          </p:cNvSpPr>
          <p:nvPr/>
        </p:nvSpPr>
        <p:spPr bwMode="auto">
          <a:xfrm>
            <a:off x="2438400" y="152400"/>
            <a:ext cx="41148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Time of Circular </a:t>
            </a:r>
            <a:r>
              <a:rPr lang="en-US" altLang="en-US" sz="3000" dirty="0">
                <a:latin typeface="Arial" panose="020B0604020202020204" pitchFamily="34" charset="0"/>
              </a:rPr>
              <a:t>Motion</a:t>
            </a:r>
          </a:p>
        </p:txBody>
      </p:sp>
      <mc:AlternateContent xmlns:mc="http://schemas.openxmlformats.org/markup-compatibility/2006" xmlns:a14="http://schemas.microsoft.com/office/drawing/2010/main">
        <mc:Choice Requires="a14">
          <p:sp>
            <p:nvSpPr>
              <p:cNvPr id="6" name="TextBox 5"/>
              <p:cNvSpPr txBox="1"/>
              <p:nvPr/>
            </p:nvSpPr>
            <p:spPr>
              <a:xfrm>
                <a:off x="7086600" y="1447800"/>
                <a:ext cx="1256370" cy="10371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𝑓</m:t>
                      </m:r>
                      <m:r>
                        <a:rPr lang="en-US" sz="3600" b="0" i="1" smtClean="0">
                          <a:latin typeface="Cambria Math" panose="02040503050406030204" pitchFamily="18" charset="0"/>
                        </a:rPr>
                        <m:t>=</m:t>
                      </m:r>
                      <m:f>
                        <m:fPr>
                          <m:ctrlPr>
                            <a:rPr lang="en-US" sz="3600" b="0" i="1" smtClean="0">
                              <a:latin typeface="Cambria Math"/>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𝑇</m:t>
                          </m:r>
                        </m:den>
                      </m:f>
                    </m:oMath>
                  </m:oMathPara>
                </a14:m>
                <a:endParaRPr lang="en-US" sz="3600" dirty="0"/>
              </a:p>
            </p:txBody>
          </p:sp>
        </mc:Choice>
        <mc:Fallback xmlns="">
          <p:sp>
            <p:nvSpPr>
              <p:cNvPr id="6" name="TextBox 5"/>
              <p:cNvSpPr txBox="1">
                <a:spLocks noRot="1" noChangeAspect="1" noMove="1" noResize="1" noEditPoints="1" noAdjustHandles="1" noChangeArrowheads="1" noChangeShapeType="1" noTextEdit="1"/>
              </p:cNvSpPr>
              <p:nvPr/>
            </p:nvSpPr>
            <p:spPr>
              <a:xfrm>
                <a:off x="7086600" y="1447800"/>
                <a:ext cx="1256370" cy="1037143"/>
              </a:xfrm>
              <a:prstGeom prst="rect">
                <a:avLst/>
              </a:prstGeom>
              <a:blipFill rotWithShape="0">
                <a:blip r:embed="rId5"/>
                <a:stretch>
                  <a:fillRect/>
                </a:stretch>
              </a:blipFill>
            </p:spPr>
            <p:txBody>
              <a:bodyPr/>
              <a:lstStyle/>
              <a:p>
                <a:r>
                  <a:rPr lang="en-US">
                    <a:noFill/>
                  </a:rPr>
                  <a:t> </a:t>
                </a:r>
              </a:p>
            </p:txBody>
          </p:sp>
        </mc:Fallback>
      </mc:AlternateContent>
      <p:sp>
        <p:nvSpPr>
          <p:cNvPr id="3" name="TextBox 2"/>
          <p:cNvSpPr txBox="1"/>
          <p:nvPr/>
        </p:nvSpPr>
        <p:spPr>
          <a:xfrm>
            <a:off x="6934200" y="2507803"/>
            <a:ext cx="1788158" cy="923330"/>
          </a:xfrm>
          <a:prstGeom prst="rect">
            <a:avLst/>
          </a:prstGeom>
          <a:noFill/>
        </p:spPr>
        <p:txBody>
          <a:bodyPr wrap="square" rtlCol="0">
            <a:spAutoFit/>
          </a:bodyPr>
          <a:lstStyle/>
          <a:p>
            <a:pPr algn="just"/>
            <a:r>
              <a:rPr lang="en-US" dirty="0" smtClean="0"/>
              <a:t>The frequency is just the inverse of the period</a:t>
            </a:r>
            <a:endParaRPr lang="en-US" dirty="0"/>
          </a:p>
        </p:txBody>
      </p:sp>
      <p:sp>
        <p:nvSpPr>
          <p:cNvPr id="7" name="TextBox 6"/>
          <p:cNvSpPr txBox="1"/>
          <p:nvPr/>
        </p:nvSpPr>
        <p:spPr>
          <a:xfrm>
            <a:off x="4648200" y="3949302"/>
            <a:ext cx="2799997" cy="369332"/>
          </a:xfrm>
          <a:prstGeom prst="rect">
            <a:avLst/>
          </a:prstGeom>
          <a:noFill/>
        </p:spPr>
        <p:txBody>
          <a:bodyPr wrap="none" rtlCol="0">
            <a:spAutoFit/>
          </a:bodyPr>
          <a:lstStyle/>
          <a:p>
            <a:r>
              <a:rPr lang="en-US" dirty="0" smtClean="0"/>
              <a:t>Example of frequency units:</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7668557" y="3871428"/>
                <a:ext cx="484107" cy="5250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a:rPr>
                          </m:ctrlPr>
                        </m:fPr>
                        <m:num>
                          <m:r>
                            <m:rPr>
                              <m:nor/>
                            </m:rPr>
                            <a:rPr lang="en-US" sz="2000" b="0" i="0" smtClean="0">
                              <a:latin typeface="Cambria Math" panose="02040503050406030204" pitchFamily="18" charset="0"/>
                            </a:rPr>
                            <m:t>rev</m:t>
                          </m:r>
                        </m:num>
                        <m:den>
                          <m:r>
                            <m:rPr>
                              <m:nor/>
                            </m:rPr>
                            <a:rPr lang="en-US" sz="2000" b="0" i="0" smtClean="0">
                              <a:latin typeface="Cambria Math" panose="02040503050406030204" pitchFamily="18" charset="0"/>
                            </a:rPr>
                            <m:t>min</m:t>
                          </m:r>
                        </m:den>
                      </m:f>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7668557" y="3871428"/>
                <a:ext cx="484107" cy="52508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371600" y="5070845"/>
                <a:ext cx="1537922" cy="9219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𝑣</m:t>
                      </m:r>
                      <m:r>
                        <a:rPr lang="en-US" sz="3200" b="0" i="1" smtClean="0">
                          <a:latin typeface="Cambria Math" panose="02040503050406030204" pitchFamily="18" charset="0"/>
                        </a:rPr>
                        <m:t>=</m:t>
                      </m:r>
                      <m:f>
                        <m:fPr>
                          <m:ctrlPr>
                            <a:rPr lang="en-US" sz="3200" b="0" i="1" smtClean="0">
                              <a:latin typeface="Cambria Math"/>
                            </a:rPr>
                          </m:ctrlPr>
                        </m:fPr>
                        <m:num>
                          <m:r>
                            <a:rPr lang="en-US" sz="3200" b="0" i="1" smtClean="0">
                              <a:latin typeface="Cambria Math" panose="02040503050406030204" pitchFamily="18" charset="0"/>
                            </a:rPr>
                            <m:t>2</m:t>
                          </m:r>
                          <m:r>
                            <a:rPr lang="en-US" sz="3200" b="0" i="1" smtClean="0">
                              <a:latin typeface="Cambria Math" panose="02040503050406030204" pitchFamily="18" charset="0"/>
                              <a:ea typeface="Cambria Math" panose="02040503050406030204" pitchFamily="18" charset="0"/>
                            </a:rPr>
                            <m:t>𝜋</m:t>
                          </m:r>
                          <m:r>
                            <a:rPr lang="en-US" sz="3200" b="0" i="1" smtClean="0">
                              <a:latin typeface="Cambria Math" panose="02040503050406030204" pitchFamily="18" charset="0"/>
                              <a:ea typeface="Cambria Math" panose="02040503050406030204" pitchFamily="18" charset="0"/>
                            </a:rPr>
                            <m:t>𝑟</m:t>
                          </m:r>
                        </m:num>
                        <m:den>
                          <m:r>
                            <a:rPr lang="en-US" sz="3200" b="0" i="1" smtClean="0">
                              <a:latin typeface="Cambria Math" panose="02040503050406030204" pitchFamily="18" charset="0"/>
                            </a:rPr>
                            <m:t>𝑇</m:t>
                          </m:r>
                        </m:den>
                      </m:f>
                    </m:oMath>
                  </m:oMathPara>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371600" y="5070845"/>
                <a:ext cx="1537922" cy="921984"/>
              </a:xfrm>
              <a:prstGeom prst="rect">
                <a:avLst/>
              </a:prstGeom>
              <a:blipFill rotWithShape="0">
                <a:blip r:embed="rId7"/>
                <a:stretch>
                  <a:fillRect/>
                </a:stretch>
              </a:blipFill>
            </p:spPr>
            <p:txBody>
              <a:bodyPr/>
              <a:lstStyle/>
              <a:p>
                <a:r>
                  <a:rPr lang="en-US">
                    <a:noFill/>
                  </a:rPr>
                  <a:t> </a:t>
                </a:r>
              </a:p>
            </p:txBody>
          </p:sp>
        </mc:Fallback>
      </mc:AlternateContent>
      <p:sp>
        <p:nvSpPr>
          <p:cNvPr id="11" name="Right Arrow 10"/>
          <p:cNvSpPr/>
          <p:nvPr/>
        </p:nvSpPr>
        <p:spPr>
          <a:xfrm>
            <a:off x="3352800" y="5410200"/>
            <a:ext cx="198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5777278" y="5225494"/>
                <a:ext cx="176695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𝑣</m:t>
                      </m:r>
                      <m:r>
                        <a:rPr lang="en-US" sz="3200" b="0" i="1" smtClean="0">
                          <a:latin typeface="Cambria Math" panose="02040503050406030204" pitchFamily="18" charset="0"/>
                        </a:rPr>
                        <m:t>=2</m:t>
                      </m:r>
                      <m:r>
                        <a:rPr lang="en-US" sz="3200" i="1">
                          <a:latin typeface="Cambria Math" panose="02040503050406030204" pitchFamily="18" charset="0"/>
                          <a:ea typeface="Cambria Math" panose="02040503050406030204" pitchFamily="18" charset="0"/>
                        </a:rPr>
                        <m:t>𝜋</m:t>
                      </m:r>
                      <m:r>
                        <a:rPr lang="en-US" sz="3200" i="1">
                          <a:latin typeface="Cambria Math" panose="02040503050406030204" pitchFamily="18" charset="0"/>
                          <a:ea typeface="Cambria Math" panose="02040503050406030204" pitchFamily="18" charset="0"/>
                        </a:rPr>
                        <m:t>𝑟𝑓</m:t>
                      </m:r>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777278" y="5225494"/>
                <a:ext cx="1766959" cy="492443"/>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865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8" grpId="0"/>
      <p:bldP spid="10" grpId="0"/>
      <p:bldP spid="11" grpId="0" animBg="1"/>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00_ChOpener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970" y="3142538"/>
            <a:ext cx="4117848" cy="2740337"/>
          </a:xfrm>
          <a:prstGeom prst="rect">
            <a:avLst/>
          </a:prstGeom>
        </p:spPr>
      </p:pic>
      <p:sp>
        <p:nvSpPr>
          <p:cNvPr id="5" name="Rectangle 3"/>
          <p:cNvSpPr>
            <a:spLocks/>
          </p:cNvSpPr>
          <p:nvPr/>
        </p:nvSpPr>
        <p:spPr bwMode="auto">
          <a:xfrm>
            <a:off x="2590800" y="152400"/>
            <a:ext cx="36576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The Force of Gravity</a:t>
            </a:r>
            <a:endParaRPr lang="en-US" altLang="en-US" sz="3000" dirty="0">
              <a:latin typeface="Arial" panose="020B0604020202020204" pitchFamily="34" charset="0"/>
            </a:endParaRPr>
          </a:p>
        </p:txBody>
      </p:sp>
      <p:pic>
        <p:nvPicPr>
          <p:cNvPr id="6" name="Picture 5" descr="06_23_Figure.jpg"/>
          <p:cNvPicPr>
            <a:picLocks noChangeAspect="1"/>
          </p:cNvPicPr>
          <p:nvPr/>
        </p:nvPicPr>
        <p:blipFill rotWithShape="1">
          <a:blip r:embed="rId4">
            <a:extLst>
              <a:ext uri="{28A0092B-C50C-407E-A947-70E740481C1C}">
                <a14:useLocalDpi xmlns:a14="http://schemas.microsoft.com/office/drawing/2010/main" val="0"/>
              </a:ext>
            </a:extLst>
          </a:blip>
          <a:srcRect b="2353"/>
          <a:stretch/>
        </p:blipFill>
        <p:spPr>
          <a:xfrm>
            <a:off x="272495" y="1295400"/>
            <a:ext cx="4327067" cy="4685064"/>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5029200" y="1419162"/>
                <a:ext cx="3938194" cy="1273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rad>
                        <m:radPr>
                          <m:degHide m:val="on"/>
                          <m:ctrlPr>
                            <a:rPr lang="en-US" sz="2800" b="0" i="1" smtClean="0">
                              <a:latin typeface="Cambria Math"/>
                            </a:rPr>
                          </m:ctrlPr>
                        </m:radPr>
                        <m:deg/>
                        <m:e>
                          <m:f>
                            <m:fPr>
                              <m:ctrlPr>
                                <a:rPr lang="en-US" sz="2800" b="0" i="1" smtClean="0">
                                  <a:latin typeface="Cambria Math"/>
                                </a:rPr>
                              </m:ctrlPr>
                            </m:fPr>
                            <m:num>
                              <m:r>
                                <a:rPr lang="en-US" sz="2800" b="0" i="1" smtClean="0">
                                  <a:latin typeface="Cambria Math" panose="02040503050406030204" pitchFamily="18" charset="0"/>
                                </a:rPr>
                                <m:t>𝐺</m:t>
                              </m:r>
                              <m:sSub>
                                <m:sSubPr>
                                  <m:ctrlPr>
                                    <a:rPr lang="en-US" sz="2800" b="0" i="1" smtClean="0">
                                      <a:latin typeface="Cambria Math"/>
                                    </a:rPr>
                                  </m:ctrlPr>
                                </m:sSubPr>
                                <m:e>
                                  <m:r>
                                    <a:rPr lang="en-US" sz="2800" b="0" i="1" smtClean="0">
                                      <a:latin typeface="Cambria Math" panose="02040503050406030204" pitchFamily="18" charset="0"/>
                                    </a:rPr>
                                    <m:t>𝑀</m:t>
                                  </m:r>
                                </m:e>
                                <m:sub>
                                  <m:r>
                                    <m:rPr>
                                      <m:nor/>
                                    </m:rPr>
                                    <a:rPr lang="en-US" sz="2800" b="0" i="0" smtClean="0">
                                      <a:latin typeface="Cambria Math" panose="02040503050406030204" pitchFamily="18" charset="0"/>
                                    </a:rPr>
                                    <m:t>e</m:t>
                                  </m:r>
                                </m:sub>
                              </m:sSub>
                            </m:num>
                            <m:den>
                              <m:sSub>
                                <m:sSubPr>
                                  <m:ctrlPr>
                                    <a:rPr lang="en-US" sz="2800" b="0" i="1" smtClean="0">
                                      <a:latin typeface="Cambria Math"/>
                                    </a:rPr>
                                  </m:ctrlPr>
                                </m:sSubPr>
                                <m:e>
                                  <m:r>
                                    <a:rPr lang="en-US" sz="2800" b="0" i="1" smtClean="0">
                                      <a:latin typeface="Cambria Math" panose="02040503050406030204" pitchFamily="18" charset="0"/>
                                    </a:rPr>
                                    <m:t>𝑟</m:t>
                                  </m:r>
                                </m:e>
                                <m:sub>
                                  <m:r>
                                    <m:rPr>
                                      <m:nor/>
                                    </m:rPr>
                                    <a:rPr lang="en-US" sz="2800" b="0" i="0" smtClean="0">
                                      <a:latin typeface="Cambria Math" panose="02040503050406030204" pitchFamily="18" charset="0"/>
                                    </a:rPr>
                                    <m:t>e</m:t>
                                  </m:r>
                                </m:sub>
                              </m:sSub>
                            </m:den>
                          </m:f>
                        </m:e>
                      </m:rad>
                      <m:r>
                        <a:rPr lang="en-US" sz="2800" b="0" i="1" smtClean="0">
                          <a:latin typeface="Cambria Math" panose="02040503050406030204" pitchFamily="18" charset="0"/>
                          <a:ea typeface="Cambria Math" panose="02040503050406030204" pitchFamily="18" charset="0"/>
                        </a:rPr>
                        <m:t>~17,000</m:t>
                      </m:r>
                      <m:r>
                        <m:rPr>
                          <m:nor/>
                        </m:rPr>
                        <a:rPr lang="en-US" sz="2800" b="0" i="0" smtClean="0">
                          <a:latin typeface="Cambria Math" panose="02040503050406030204" pitchFamily="18" charset="0"/>
                          <a:ea typeface="Cambria Math" panose="02040503050406030204" pitchFamily="18" charset="0"/>
                        </a:rPr>
                        <m:t>mph</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5029200" y="1419162"/>
                <a:ext cx="3938194" cy="1273041"/>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779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p:cNvSpPr>
          <p:nvPr/>
        </p:nvSpPr>
        <p:spPr bwMode="auto">
          <a:xfrm>
            <a:off x="558800" y="138113"/>
            <a:ext cx="646588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Example Problem: Orbital Motion</a:t>
            </a:r>
          </a:p>
        </p:txBody>
      </p:sp>
      <p:sp>
        <p:nvSpPr>
          <p:cNvPr id="1005571" name="Rectangle 3"/>
          <p:cNvSpPr>
            <a:spLocks/>
          </p:cNvSpPr>
          <p:nvPr/>
        </p:nvSpPr>
        <p:spPr bwMode="auto">
          <a:xfrm>
            <a:off x="547688" y="733425"/>
            <a:ext cx="4938712" cy="315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200" dirty="0" err="1">
                <a:latin typeface="Arial" panose="020B0604020202020204" pitchFamily="34" charset="0"/>
              </a:rPr>
              <a:t>Phobos</a:t>
            </a:r>
            <a:r>
              <a:rPr lang="en-US" altLang="en-US" sz="2200" dirty="0">
                <a:latin typeface="Arial" panose="020B0604020202020204" pitchFamily="34" charset="0"/>
              </a:rPr>
              <a:t> is one of two small moons that orbit Mars. </a:t>
            </a:r>
            <a:r>
              <a:rPr lang="en-US" altLang="en-US" sz="2200" dirty="0" err="1">
                <a:latin typeface="Arial" panose="020B0604020202020204" pitchFamily="34" charset="0"/>
              </a:rPr>
              <a:t>Phobos</a:t>
            </a:r>
            <a:r>
              <a:rPr lang="en-US" altLang="en-US" sz="2200" dirty="0">
                <a:latin typeface="Arial" panose="020B0604020202020204" pitchFamily="34" charset="0"/>
              </a:rPr>
              <a:t> is a very small moon, and has correspondingly small gravity—it varies, but a typical value is about 6 mm/s</a:t>
            </a:r>
            <a:r>
              <a:rPr lang="en-US" altLang="en-US" sz="2200" baseline="30000" dirty="0">
                <a:latin typeface="Arial" panose="020B0604020202020204" pitchFamily="34" charset="0"/>
              </a:rPr>
              <a:t>2</a:t>
            </a:r>
            <a:r>
              <a:rPr lang="en-US" altLang="en-US" sz="2200" dirty="0">
                <a:latin typeface="Arial" panose="020B0604020202020204" pitchFamily="34" charset="0"/>
              </a:rPr>
              <a:t>. </a:t>
            </a:r>
            <a:r>
              <a:rPr lang="en-US" altLang="en-US" sz="2200" dirty="0" err="1">
                <a:latin typeface="Arial" panose="020B0604020202020204" pitchFamily="34" charset="0"/>
              </a:rPr>
              <a:t>Phobos</a:t>
            </a:r>
            <a:r>
              <a:rPr lang="en-US" altLang="en-US" sz="2200" dirty="0">
                <a:latin typeface="Arial" panose="020B0604020202020204" pitchFamily="34" charset="0"/>
              </a:rPr>
              <a:t> isn’t quite round, but it has an average radius of about 11 km. What would be the orbital speed around </a:t>
            </a:r>
            <a:r>
              <a:rPr lang="en-US" altLang="en-US" sz="2200" dirty="0" err="1">
                <a:latin typeface="Arial" panose="020B0604020202020204" pitchFamily="34" charset="0"/>
              </a:rPr>
              <a:t>Phobos</a:t>
            </a:r>
            <a:r>
              <a:rPr lang="en-US" altLang="en-US" sz="2200" dirty="0">
                <a:latin typeface="Arial" panose="020B0604020202020204" pitchFamily="34" charset="0"/>
              </a:rPr>
              <a:t>, assuming it was round with gravity and radius as noted?</a:t>
            </a:r>
          </a:p>
        </p:txBody>
      </p:sp>
      <p:pic>
        <p:nvPicPr>
          <p:cNvPr id="10055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768804"/>
            <a:ext cx="2719388" cy="30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5574" name="Rectangle 6"/>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6-34</a:t>
            </a:r>
          </a:p>
        </p:txBody>
      </p:sp>
      <mc:AlternateContent xmlns:mc="http://schemas.openxmlformats.org/markup-compatibility/2006">
        <mc:Choice xmlns:a14="http://schemas.microsoft.com/office/drawing/2010/main" Requires="a14">
          <p:sp>
            <p:nvSpPr>
              <p:cNvPr id="6" name="TextBox 5"/>
              <p:cNvSpPr txBox="1"/>
              <p:nvPr/>
            </p:nvSpPr>
            <p:spPr>
              <a:xfrm>
                <a:off x="314916" y="4072930"/>
                <a:ext cx="8829084" cy="17184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𝑣</m:t>
                      </m:r>
                      <m:r>
                        <a:rPr lang="en-US" sz="2800" b="0" i="1" smtClean="0">
                          <a:latin typeface="Cambria Math" panose="02040503050406030204" pitchFamily="18" charset="0"/>
                        </a:rPr>
                        <m:t>=</m:t>
                      </m:r>
                      <m:rad>
                        <m:radPr>
                          <m:degHide m:val="on"/>
                          <m:ctrlPr>
                            <a:rPr lang="en-US" sz="2800" b="0" i="1" smtClean="0">
                              <a:latin typeface="Cambria Math"/>
                            </a:rPr>
                          </m:ctrlPr>
                        </m:radPr>
                        <m:deg/>
                        <m:e>
                          <m:f>
                            <m:fPr>
                              <m:ctrlPr>
                                <a:rPr lang="en-US" sz="2800" b="0" i="1" smtClean="0">
                                  <a:latin typeface="Cambria Math"/>
                                </a:rPr>
                              </m:ctrlPr>
                            </m:fPr>
                            <m:num>
                              <m:r>
                                <a:rPr lang="en-US" sz="2800" b="0" i="1" smtClean="0">
                                  <a:latin typeface="Cambria Math" panose="02040503050406030204" pitchFamily="18" charset="0"/>
                                </a:rPr>
                                <m:t>𝐺𝑀</m:t>
                              </m:r>
                            </m:num>
                            <m:den>
                              <m:sSub>
                                <m:sSubPr>
                                  <m:ctrlPr>
                                    <a:rPr lang="en-US" sz="2800" b="0" i="1" smtClean="0">
                                      <a:latin typeface="Cambria Math"/>
                                    </a:rPr>
                                  </m:ctrlPr>
                                </m:sSubPr>
                                <m:e>
                                  <m:r>
                                    <a:rPr lang="en-US" sz="2800" b="0" i="1" smtClean="0">
                                      <a:latin typeface="Cambria Math" panose="02040503050406030204" pitchFamily="18" charset="0"/>
                                    </a:rPr>
                                    <m:t>𝑟</m:t>
                                  </m:r>
                                </m:e>
                                <m:sub>
                                  <m:r>
                                    <m:rPr>
                                      <m:nor/>
                                    </m:rPr>
                                    <a:rPr lang="en-US" sz="2800" b="0" i="0" smtClean="0">
                                      <a:latin typeface="Cambria Math" panose="02040503050406030204" pitchFamily="18" charset="0"/>
                                    </a:rPr>
                                    <m:t>e</m:t>
                                  </m:r>
                                </m:sub>
                              </m:sSub>
                            </m:den>
                          </m:f>
                        </m:e>
                      </m:rad>
                      <m:r>
                        <a:rPr lang="en-US" sz="2800" b="0" i="1" smtClean="0">
                          <a:latin typeface="Cambria Math" panose="02040503050406030204" pitchFamily="18" charset="0"/>
                        </a:rPr>
                        <m:t>=</m:t>
                      </m:r>
                      <m:rad>
                        <m:radPr>
                          <m:degHide m:val="on"/>
                          <m:ctrlPr>
                            <a:rPr lang="en-US" sz="2800" i="1">
                              <a:latin typeface="Cambria Math"/>
                            </a:rPr>
                          </m:ctrlPr>
                        </m:radPr>
                        <m:deg/>
                        <m:e>
                          <m:f>
                            <m:fPr>
                              <m:ctrlPr>
                                <a:rPr lang="en-US" sz="2800" i="1">
                                  <a:latin typeface="Cambria Math"/>
                                </a:rPr>
                              </m:ctrlPr>
                            </m:fPr>
                            <m:num>
                              <m:d>
                                <m:dPr>
                                  <m:ctrlPr>
                                    <a:rPr lang="en-US" sz="2800" i="1" smtClean="0">
                                      <a:latin typeface="Cambria Math"/>
                                    </a:rPr>
                                  </m:ctrlPr>
                                </m:dPr>
                                <m:e>
                                  <m:r>
                                    <a:rPr lang="en-US" sz="2800" b="0" i="1" smtClean="0">
                                      <a:latin typeface="Cambria Math" panose="02040503050406030204" pitchFamily="18" charset="0"/>
                                    </a:rPr>
                                    <m:t>6.67</m:t>
                                  </m:r>
                                  <m:r>
                                    <a:rPr lang="en-US" sz="2800" b="0" i="1" smtClean="0">
                                      <a:latin typeface="Cambria Math" panose="02040503050406030204" pitchFamily="18" charset="0"/>
                                      <a:ea typeface="Cambria Math" panose="02040503050406030204" pitchFamily="18" charset="0"/>
                                    </a:rPr>
                                    <m:t>∙1</m:t>
                                  </m:r>
                                  <m:sSup>
                                    <m:sSupPr>
                                      <m:ctrlPr>
                                        <a:rPr lang="en-US" sz="2800" b="0" i="1" smtClean="0">
                                          <a:latin typeface="Cambria Math"/>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0</m:t>
                                      </m:r>
                                    </m:e>
                                    <m:sup>
                                      <m:r>
                                        <a:rPr lang="en-US" sz="2800" b="0" i="1" smtClean="0">
                                          <a:latin typeface="Cambria Math" panose="02040503050406030204" pitchFamily="18" charset="0"/>
                                          <a:ea typeface="Cambria Math" panose="02040503050406030204" pitchFamily="18" charset="0"/>
                                        </a:rPr>
                                        <m:t>−11</m:t>
                                      </m:r>
                                    </m:sup>
                                  </m:sSup>
                                  <m:f>
                                    <m:fPr>
                                      <m:ctrlPr>
                                        <a:rPr lang="en-US" sz="2800" b="0" i="1" smtClean="0">
                                          <a:latin typeface="Cambria Math"/>
                                          <a:ea typeface="Cambria Math" panose="02040503050406030204" pitchFamily="18" charset="0"/>
                                        </a:rPr>
                                      </m:ctrlPr>
                                    </m:fPr>
                                    <m:num>
                                      <m:sSup>
                                        <m:sSupPr>
                                          <m:ctrlPr>
                                            <a:rPr lang="en-US" sz="2800" b="0" i="1" smtClean="0">
                                              <a:latin typeface="Cambria Math"/>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𝑚</m:t>
                                          </m:r>
                                        </m:e>
                                        <m:sup>
                                          <m:r>
                                            <a:rPr lang="en-US" sz="2800" b="0" i="1" smtClean="0">
                                              <a:latin typeface="Cambria Math" panose="02040503050406030204" pitchFamily="18" charset="0"/>
                                              <a:ea typeface="Cambria Math" panose="02040503050406030204" pitchFamily="18" charset="0"/>
                                            </a:rPr>
                                            <m:t>3</m:t>
                                          </m:r>
                                        </m:sup>
                                      </m:sSup>
                                    </m:num>
                                    <m:den>
                                      <m:r>
                                        <m:rPr>
                                          <m:nor/>
                                        </m:rPr>
                                        <a:rPr lang="en-US" sz="2800" b="0" i="0" smtClean="0">
                                          <a:latin typeface="Cambria Math" panose="02040503050406030204" pitchFamily="18" charset="0"/>
                                          <a:ea typeface="Cambria Math" panose="02040503050406030204" pitchFamily="18" charset="0"/>
                                        </a:rPr>
                                        <m:t>kg</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a:ea typeface="Cambria Math" panose="02040503050406030204" pitchFamily="18" charset="0"/>
                                            </a:rPr>
                                          </m:ctrlPr>
                                        </m:sSupPr>
                                        <m:e>
                                          <m:r>
                                            <m:rPr>
                                              <m:nor/>
                                            </m:rPr>
                                            <a:rPr lang="en-US" sz="2800" b="0" i="0" smtClean="0">
                                              <a:latin typeface="Cambria Math" panose="02040503050406030204" pitchFamily="18" charset="0"/>
                                              <a:ea typeface="Cambria Math" panose="02040503050406030204" pitchFamily="18" charset="0"/>
                                            </a:rPr>
                                            <m:t>s</m:t>
                                          </m:r>
                                        </m:e>
                                        <m:sup>
                                          <m:r>
                                            <a:rPr lang="en-US" sz="2800" b="0" i="1" smtClean="0">
                                              <a:latin typeface="Cambria Math" panose="02040503050406030204" pitchFamily="18" charset="0"/>
                                              <a:ea typeface="Cambria Math" panose="02040503050406030204" pitchFamily="18" charset="0"/>
                                            </a:rPr>
                                            <m:t>2</m:t>
                                          </m:r>
                                        </m:sup>
                                      </m:sSup>
                                    </m:den>
                                  </m:f>
                                </m:e>
                              </m:d>
                              <m:d>
                                <m:dPr>
                                  <m:ctrlPr>
                                    <a:rPr lang="en-US" sz="2800" i="1" smtClean="0">
                                      <a:latin typeface="Cambria Math"/>
                                    </a:rPr>
                                  </m:ctrlPr>
                                </m:dPr>
                                <m:e>
                                  <m:f>
                                    <m:fPr>
                                      <m:ctrlPr>
                                        <a:rPr lang="en-US" sz="2800" i="1" smtClean="0">
                                          <a:latin typeface="Cambria Math"/>
                                        </a:rPr>
                                      </m:ctrlPr>
                                    </m:fPr>
                                    <m:num>
                                      <m:r>
                                        <a:rPr lang="en-US" sz="2800" b="0" i="1" smtClean="0">
                                          <a:latin typeface="Cambria Math" panose="02040503050406030204" pitchFamily="18" charset="0"/>
                                        </a:rPr>
                                        <m:t>.006</m:t>
                                      </m:r>
                                    </m:num>
                                    <m:den>
                                      <m:r>
                                        <a:rPr lang="en-US" sz="2800" b="0" i="1" smtClean="0">
                                          <a:latin typeface="Cambria Math" panose="02040503050406030204" pitchFamily="18" charset="0"/>
                                        </a:rPr>
                                        <m:t>9.8</m:t>
                                      </m:r>
                                    </m:den>
                                  </m:f>
                                  <m:r>
                                    <a:rPr lang="en-US" sz="2800" i="1" smtClean="0">
                                      <a:latin typeface="Cambria Math" panose="02040503050406030204" pitchFamily="18" charset="0"/>
                                      <a:ea typeface="Cambria Math" panose="02040503050406030204" pitchFamily="18" charset="0"/>
                                    </a:rPr>
                                    <m:t>∙</m:t>
                                  </m:r>
                                  <m:r>
                                    <a:rPr lang="en-US" sz="2800" i="1">
                                      <a:latin typeface="Cambria Math" panose="02040503050406030204" pitchFamily="18" charset="0"/>
                                    </a:rPr>
                                    <m:t>5.97</m:t>
                                  </m:r>
                                  <m:r>
                                    <a:rPr lang="en-US" sz="2800" i="1">
                                      <a:latin typeface="Cambria Math" panose="02040503050406030204" pitchFamily="18" charset="0"/>
                                      <a:ea typeface="Cambria Math" panose="02040503050406030204" pitchFamily="18" charset="0"/>
                                    </a:rPr>
                                    <m:t>∙</m:t>
                                  </m:r>
                                  <m:sSup>
                                    <m:sSupPr>
                                      <m:ctrlPr>
                                        <a:rPr lang="en-US" sz="2800" i="1">
                                          <a:latin typeface="Cambria Math"/>
                                          <a:ea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10</m:t>
                                      </m:r>
                                    </m:e>
                                    <m:sup>
                                      <m:r>
                                        <a:rPr lang="en-US" sz="2800" i="1">
                                          <a:latin typeface="Cambria Math" panose="02040503050406030204" pitchFamily="18" charset="0"/>
                                          <a:ea typeface="Cambria Math" panose="02040503050406030204" pitchFamily="18" charset="0"/>
                                        </a:rPr>
                                        <m:t>24</m:t>
                                      </m:r>
                                    </m:sup>
                                  </m:sSup>
                                  <m:r>
                                    <m:rPr>
                                      <m:nor/>
                                    </m:rPr>
                                    <a:rPr lang="en-US" sz="2800">
                                      <a:latin typeface="Cambria Math" panose="02040503050406030204" pitchFamily="18" charset="0"/>
                                      <a:ea typeface="Cambria Math" panose="02040503050406030204" pitchFamily="18" charset="0"/>
                                    </a:rPr>
                                    <m:t>kg</m:t>
                                  </m:r>
                                </m:e>
                              </m:d>
                            </m:num>
                            <m:den>
                              <m:r>
                                <a:rPr lang="en-US" sz="2800" b="0" i="1" smtClean="0">
                                  <a:latin typeface="Cambria Math"/>
                                </a:rPr>
                                <m:t>6.4</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a:ea typeface="Cambria Math" panose="02040503050406030204" pitchFamily="18" charset="0"/>
                                    </a:rPr>
                                    <m:t>6</m:t>
                                  </m:r>
                                </m:sup>
                              </m:sSup>
                              <m:r>
                                <m:rPr>
                                  <m:nor/>
                                </m:rPr>
                                <a:rPr lang="en-US" sz="2800" b="0" i="0" smtClean="0">
                                  <a:latin typeface="Cambria Math" panose="02040503050406030204" pitchFamily="18" charset="0"/>
                                  <a:ea typeface="Cambria Math" panose="02040503050406030204" pitchFamily="18" charset="0"/>
                                </a:rPr>
                                <m:t>m</m:t>
                              </m:r>
                            </m:den>
                          </m:f>
                        </m:e>
                      </m:rad>
                    </m:oMath>
                  </m:oMathPara>
                </a14:m>
                <a:endParaRPr lang="en-US" sz="2800" dirty="0"/>
              </a:p>
            </p:txBody>
          </p:sp>
        </mc:Choice>
        <mc:Fallback>
          <p:sp>
            <p:nvSpPr>
              <p:cNvPr id="6" name="TextBox 5"/>
              <p:cNvSpPr txBox="1">
                <a:spLocks noRot="1" noChangeAspect="1" noMove="1" noResize="1" noEditPoints="1" noAdjustHandles="1" noChangeArrowheads="1" noChangeShapeType="1" noTextEdit="1"/>
              </p:cNvSpPr>
              <p:nvPr/>
            </p:nvSpPr>
            <p:spPr>
              <a:xfrm>
                <a:off x="314916" y="4072930"/>
                <a:ext cx="8829084" cy="1718419"/>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42760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8229600" cy="1143000"/>
          </a:xfrm>
        </p:spPr>
        <p:txBody>
          <a:bodyPr>
            <a:noAutofit/>
          </a:bodyPr>
          <a:lstStyle/>
          <a:p>
            <a:r>
              <a:rPr lang="en-US" sz="3200" dirty="0" smtClean="0"/>
              <a:t>A satellite orbits the earth. A space shuttle crew is sent to boost the satellite into a higher orbit.  Which of these quantities increases?</a:t>
            </a:r>
            <a:endParaRPr lang="en-US" sz="3200" dirty="0"/>
          </a:p>
        </p:txBody>
      </p:sp>
      <p:sp>
        <p:nvSpPr>
          <p:cNvPr id="3" name="TPAnswers"/>
          <p:cNvSpPr>
            <a:spLocks noGrp="1"/>
          </p:cNvSpPr>
          <p:nvPr>
            <p:ph type="body" idx="1"/>
            <p:custDataLst>
              <p:tags r:id="rId3"/>
            </p:custDataLst>
          </p:nvPr>
        </p:nvSpPr>
        <p:spPr>
          <a:xfrm>
            <a:off x="609600" y="2217737"/>
            <a:ext cx="4953000" cy="4525963"/>
          </a:xfrm>
        </p:spPr>
        <p:txBody>
          <a:bodyPr/>
          <a:lstStyle/>
          <a:p>
            <a:pPr marL="514350" indent="-514350">
              <a:buFont typeface="Arial" panose="020B0604020202020204" pitchFamily="34" charset="0"/>
              <a:buAutoNum type="alphaUcPeriod"/>
            </a:pPr>
            <a:r>
              <a:rPr lang="en-US" dirty="0" smtClean="0"/>
              <a:t>Speed</a:t>
            </a:r>
          </a:p>
          <a:p>
            <a:pPr marL="514350" indent="-514350">
              <a:buFont typeface="Arial" panose="020B0604020202020204" pitchFamily="34" charset="0"/>
              <a:buAutoNum type="alphaUcPeriod"/>
            </a:pPr>
            <a:r>
              <a:rPr lang="en-US" dirty="0" smtClean="0"/>
              <a:t>Angular speed</a:t>
            </a:r>
          </a:p>
          <a:p>
            <a:pPr marL="514350" indent="-514350">
              <a:buFont typeface="Arial" panose="020B0604020202020204" pitchFamily="34" charset="0"/>
              <a:buAutoNum type="alphaUcPeriod"/>
            </a:pPr>
            <a:r>
              <a:rPr lang="en-US" dirty="0" smtClean="0"/>
              <a:t>Period</a:t>
            </a:r>
          </a:p>
          <a:p>
            <a:pPr marL="514350" indent="-514350">
              <a:buFont typeface="Arial" panose="020B0604020202020204" pitchFamily="34" charset="0"/>
              <a:buAutoNum type="alphaUcPeriod"/>
            </a:pPr>
            <a:r>
              <a:rPr lang="en-US" dirty="0" smtClean="0"/>
              <a:t>Centripetal acceleration</a:t>
            </a:r>
          </a:p>
          <a:p>
            <a:pPr marL="514350" indent="-514350">
              <a:buFont typeface="Arial" panose="020B0604020202020204" pitchFamily="34" charset="0"/>
              <a:buAutoNum type="alphaUcPeriod"/>
            </a:pPr>
            <a:r>
              <a:rPr lang="en-US" dirty="0" smtClean="0"/>
              <a:t>Gravitational force of the earth</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924963933"/>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2297"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9728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Rectangle 2"/>
          <p:cNvSpPr>
            <a:spLocks/>
          </p:cNvSpPr>
          <p:nvPr/>
        </p:nvSpPr>
        <p:spPr bwMode="auto">
          <a:xfrm>
            <a:off x="558800" y="138113"/>
            <a:ext cx="4953000"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Summary</a:t>
            </a:r>
          </a:p>
        </p:txBody>
      </p:sp>
      <p:pic>
        <p:nvPicPr>
          <p:cNvPr id="970758" name="Picture 6" descr="06_Summary01"/>
          <p:cNvPicPr>
            <a:picLocks noChangeAspect="1" noChangeArrowheads="1"/>
          </p:cNvPicPr>
          <p:nvPr/>
        </p:nvPicPr>
        <p:blipFill>
          <a:blip r:embed="rId3">
            <a:extLst>
              <a:ext uri="{28A0092B-C50C-407E-A947-70E740481C1C}">
                <a14:useLocalDpi xmlns:a14="http://schemas.microsoft.com/office/drawing/2010/main" val="0"/>
              </a:ext>
            </a:extLst>
          </a:blip>
          <a:srcRect b="2452"/>
          <a:stretch>
            <a:fillRect/>
          </a:stretch>
        </p:blipFill>
        <p:spPr bwMode="auto">
          <a:xfrm>
            <a:off x="682625" y="776288"/>
            <a:ext cx="7775575" cy="5572125"/>
          </a:xfrm>
          <a:prstGeom prst="rect">
            <a:avLst/>
          </a:prstGeom>
          <a:noFill/>
          <a:extLst>
            <a:ext uri="{909E8E84-426E-40DD-AFC4-6F175D3DCCD1}">
              <a14:hiddenFill xmlns:a14="http://schemas.microsoft.com/office/drawing/2010/main">
                <a:solidFill>
                  <a:srgbClr val="FFFFFF"/>
                </a:solidFill>
              </a14:hiddenFill>
            </a:ext>
          </a:extLst>
        </p:spPr>
      </p:pic>
      <p:sp>
        <p:nvSpPr>
          <p:cNvPr id="970759"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6-41</a:t>
            </a:r>
          </a:p>
        </p:txBody>
      </p:sp>
    </p:spTree>
    <p:extLst>
      <p:ext uri="{BB962C8B-B14F-4D97-AF65-F5344CB8AC3E}">
        <p14:creationId xmlns:p14="http://schemas.microsoft.com/office/powerpoint/2010/main" val="242397348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5" name="Rectangle 5"/>
          <p:cNvSpPr>
            <a:spLocks/>
          </p:cNvSpPr>
          <p:nvPr/>
        </p:nvSpPr>
        <p:spPr bwMode="auto">
          <a:xfrm>
            <a:off x="558800" y="138113"/>
            <a:ext cx="4953000" cy="538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63500" dir="2700000" algn="ctr" rotWithShape="0">
                    <a:schemeClr val="bg2">
                      <a:alpha val="70000"/>
                    </a:schemeClr>
                  </a:outerShdw>
                </a:effectLst>
              </a14:hiddenEffects>
            </a:ext>
          </a:extLst>
        </p:spPr>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a:solidFill>
                  <a:srgbClr val="662A6D"/>
                </a:solidFill>
                <a:latin typeface="Arial" panose="020B0604020202020204" pitchFamily="34" charset="0"/>
              </a:rPr>
              <a:t>Summary</a:t>
            </a:r>
          </a:p>
        </p:txBody>
      </p:sp>
      <p:pic>
        <p:nvPicPr>
          <p:cNvPr id="972806" name="Picture 6" descr="06_Summary02"/>
          <p:cNvPicPr>
            <a:picLocks noChangeAspect="1" noChangeArrowheads="1"/>
          </p:cNvPicPr>
          <p:nvPr/>
        </p:nvPicPr>
        <p:blipFill>
          <a:blip r:embed="rId3">
            <a:extLst>
              <a:ext uri="{28A0092B-C50C-407E-A947-70E740481C1C}">
                <a14:useLocalDpi xmlns:a14="http://schemas.microsoft.com/office/drawing/2010/main" val="0"/>
              </a:ext>
            </a:extLst>
          </a:blip>
          <a:srcRect b="3014"/>
          <a:stretch>
            <a:fillRect/>
          </a:stretch>
        </p:blipFill>
        <p:spPr bwMode="auto">
          <a:xfrm>
            <a:off x="1160463" y="785813"/>
            <a:ext cx="6819900" cy="5597525"/>
          </a:xfrm>
          <a:prstGeom prst="rect">
            <a:avLst/>
          </a:prstGeom>
          <a:noFill/>
          <a:extLst>
            <a:ext uri="{909E8E84-426E-40DD-AFC4-6F175D3DCCD1}">
              <a14:hiddenFill xmlns:a14="http://schemas.microsoft.com/office/drawing/2010/main">
                <a:solidFill>
                  <a:srgbClr val="FFFFFF"/>
                </a:solidFill>
              </a14:hiddenFill>
            </a:ext>
          </a:extLst>
        </p:spPr>
      </p:pic>
      <p:sp>
        <p:nvSpPr>
          <p:cNvPr id="972807" name="Rectangle 7"/>
          <p:cNvSpPr>
            <a:spLocks/>
          </p:cNvSpPr>
          <p:nvPr/>
        </p:nvSpPr>
        <p:spPr bwMode="auto">
          <a:xfrm>
            <a:off x="8151813" y="6524625"/>
            <a:ext cx="965200" cy="29527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296" tIns="41148" rIns="82296" bIns="41148">
            <a:spAutoFit/>
          </a:bodyPr>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n-US" sz="1400">
                <a:solidFill>
                  <a:srgbClr val="000000"/>
                </a:solidFill>
                <a:latin typeface="Arial" panose="020B0604020202020204" pitchFamily="34" charset="0"/>
              </a:rPr>
              <a:t>Slide 6-42</a:t>
            </a:r>
          </a:p>
        </p:txBody>
      </p:sp>
    </p:spTree>
    <p:extLst>
      <p:ext uri="{BB962C8B-B14F-4D97-AF65-F5344CB8AC3E}">
        <p14:creationId xmlns:p14="http://schemas.microsoft.com/office/powerpoint/2010/main" val="11458071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819"/>
          <a:stretch/>
        </p:blipFill>
        <p:spPr>
          <a:xfrm>
            <a:off x="457200" y="1673799"/>
            <a:ext cx="4267200" cy="4290476"/>
          </a:xfrm>
          <a:prstGeom prst="rect">
            <a:avLst/>
          </a:prstGeom>
        </p:spPr>
      </p:pic>
      <p:sp>
        <p:nvSpPr>
          <p:cNvPr id="5" name="Rectangle 3"/>
          <p:cNvSpPr>
            <a:spLocks/>
          </p:cNvSpPr>
          <p:nvPr/>
        </p:nvSpPr>
        <p:spPr bwMode="auto">
          <a:xfrm>
            <a:off x="977900" y="228600"/>
            <a:ext cx="7188200" cy="990600"/>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000" dirty="0" smtClean="0">
                <a:latin typeface="Arial" panose="020B0604020202020204" pitchFamily="34" charset="0"/>
              </a:rPr>
              <a:t> What happens when speed decreases and radius decreases?</a:t>
            </a:r>
            <a:endParaRPr lang="en-US" altLang="en-US" sz="30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6400800" y="3124200"/>
                <a:ext cx="1524000" cy="984950"/>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𝑎</m:t>
                      </m:r>
                      <m:r>
                        <a:rPr lang="en-US" sz="3200" b="0" i="1" smtClean="0">
                          <a:latin typeface="Cambria Math" panose="02040503050406030204" pitchFamily="18" charset="0"/>
                        </a:rPr>
                        <m:t>=</m:t>
                      </m:r>
                      <m:f>
                        <m:fPr>
                          <m:ctrlPr>
                            <a:rPr lang="en-US" sz="3200" b="0" i="1" smtClean="0">
                              <a:latin typeface="Cambria Math"/>
                            </a:rPr>
                          </m:ctrlPr>
                        </m:fPr>
                        <m:num>
                          <m:sSup>
                            <m:sSupPr>
                              <m:ctrlPr>
                                <a:rPr lang="en-US" sz="3200" b="0" i="1" smtClean="0">
                                  <a:latin typeface="Cambria Math"/>
                                </a:rPr>
                              </m:ctrlPr>
                            </m:sSupPr>
                            <m:e>
                              <m:r>
                                <a:rPr lang="en-US" sz="3200" b="0" i="1" smtClean="0">
                                  <a:latin typeface="Cambria Math" panose="02040503050406030204" pitchFamily="18" charset="0"/>
                                </a:rPr>
                                <m:t>𝑣</m:t>
                              </m:r>
                            </m:e>
                            <m:sup>
                              <m:r>
                                <a:rPr lang="en-US" sz="3200" b="0" i="1" smtClean="0">
                                  <a:latin typeface="Cambria Math" panose="02040503050406030204" pitchFamily="18" charset="0"/>
                                </a:rPr>
                                <m:t>2</m:t>
                              </m:r>
                            </m:sup>
                          </m:sSup>
                        </m:num>
                        <m:den>
                          <m:r>
                            <a:rPr lang="en-US" sz="3200" b="0" i="1" smtClean="0">
                              <a:latin typeface="Cambria Math" panose="02040503050406030204" pitchFamily="18" charset="0"/>
                            </a:rPr>
                            <m:t>𝑟</m:t>
                          </m:r>
                        </m:den>
                      </m:f>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6400800" y="3124200"/>
                <a:ext cx="1524000" cy="984950"/>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689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STT_02.jpg"/>
          <p:cNvPicPr>
            <a:picLocks noChangeAspect="1"/>
          </p:cNvPicPr>
          <p:nvPr/>
        </p:nvPicPr>
        <p:blipFill rotWithShape="1">
          <a:blip r:embed="rId3">
            <a:extLst>
              <a:ext uri="{28A0092B-C50C-407E-A947-70E740481C1C}">
                <a14:useLocalDpi xmlns:a14="http://schemas.microsoft.com/office/drawing/2010/main" val="0"/>
              </a:ext>
            </a:extLst>
          </a:blip>
          <a:srcRect b="4620"/>
          <a:stretch/>
        </p:blipFill>
        <p:spPr>
          <a:xfrm>
            <a:off x="457200" y="3433965"/>
            <a:ext cx="8546592" cy="2936240"/>
          </a:xfrm>
          <a:prstGeom prst="rect">
            <a:avLst/>
          </a:prstGeom>
        </p:spPr>
      </p:pic>
      <p:sp>
        <p:nvSpPr>
          <p:cNvPr id="5" name="Rectangle 3"/>
          <p:cNvSpPr>
            <a:spLocks/>
          </p:cNvSpPr>
          <p:nvPr/>
        </p:nvSpPr>
        <p:spPr bwMode="auto">
          <a:xfrm>
            <a:off x="1409700" y="228600"/>
            <a:ext cx="63246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Comparing centripetal accelerations</a:t>
            </a:r>
            <a:endParaRPr lang="en-US" altLang="en-US" sz="3000" dirty="0">
              <a:latin typeface="Arial" panose="020B0604020202020204" pitchFamily="34" charset="0"/>
            </a:endParaRPr>
          </a:p>
        </p:txBody>
      </p:sp>
      <p:sp>
        <p:nvSpPr>
          <p:cNvPr id="3" name="TextBox 2"/>
          <p:cNvSpPr txBox="1"/>
          <p:nvPr/>
        </p:nvSpPr>
        <p:spPr>
          <a:xfrm>
            <a:off x="76200" y="873263"/>
            <a:ext cx="5943600" cy="830997"/>
          </a:xfrm>
          <a:prstGeom prst="rect">
            <a:avLst/>
          </a:prstGeom>
          <a:noFill/>
        </p:spPr>
        <p:txBody>
          <a:bodyPr wrap="square" rtlCol="0">
            <a:spAutoFit/>
          </a:bodyPr>
          <a:lstStyle/>
          <a:p>
            <a:pPr algn="just"/>
            <a:r>
              <a:rPr lang="en-US" sz="2400" dirty="0" smtClean="0"/>
              <a:t>Rank the acceleration of the following uniform circular motions from smallest to largest: </a:t>
            </a:r>
            <a:endParaRPr lang="en-US" sz="2400" dirty="0"/>
          </a:p>
        </p:txBody>
      </p:sp>
      <mc:AlternateContent xmlns:mc="http://schemas.openxmlformats.org/markup-compatibility/2006" xmlns:a14="http://schemas.microsoft.com/office/drawing/2010/main">
        <mc:Choice Requires="a14">
          <p:sp>
            <p:nvSpPr>
              <p:cNvPr id="6" name="TextBox 5"/>
              <p:cNvSpPr txBox="1"/>
              <p:nvPr/>
            </p:nvSpPr>
            <p:spPr>
              <a:xfrm>
                <a:off x="7734300" y="1011761"/>
                <a:ext cx="864970" cy="553998"/>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a:rPr>
                          </m:ctrlPr>
                        </m:fPr>
                        <m:num>
                          <m:sSup>
                            <m:sSupPr>
                              <m:ctrlPr>
                                <a:rPr lang="en-US" b="0" i="1" smtClean="0">
                                  <a:latin typeface="Cambria Math"/>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𝑟</m:t>
                          </m:r>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734300" y="1011761"/>
                <a:ext cx="864970" cy="553998"/>
              </a:xfrm>
              <a:prstGeom prst="rect">
                <a:avLst/>
              </a:prstGeom>
              <a:blipFill rotWithShape="0">
                <a:blip r:embed="rId14"/>
                <a:stretch>
                  <a:fillRect/>
                </a:stretch>
              </a:blipFill>
            </p:spPr>
            <p:txBody>
              <a:bodyPr/>
              <a:lstStyle/>
              <a:p>
                <a:r>
                  <a:rPr lang="en-US">
                    <a:noFill/>
                  </a:rPr>
                  <a:t> </a:t>
                </a:r>
              </a:p>
            </p:txBody>
          </p:sp>
        </mc:Fallback>
      </mc:AlternateContent>
      <p:sp>
        <p:nvSpPr>
          <p:cNvPr id="12" name="Rectangle 11"/>
          <p:cNvSpPr/>
          <p:nvPr/>
        </p:nvSpPr>
        <p:spPr>
          <a:xfrm>
            <a:off x="533400" y="3372475"/>
            <a:ext cx="228600" cy="3156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5" name="Rectangle 14"/>
          <p:cNvSpPr/>
          <p:nvPr/>
        </p:nvSpPr>
        <p:spPr>
          <a:xfrm>
            <a:off x="1841615" y="3410430"/>
            <a:ext cx="228600" cy="3156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6" name="Rectangle 15"/>
          <p:cNvSpPr/>
          <p:nvPr/>
        </p:nvSpPr>
        <p:spPr>
          <a:xfrm>
            <a:off x="3390900" y="3395333"/>
            <a:ext cx="228600" cy="3156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7" name="Rectangle 16"/>
          <p:cNvSpPr/>
          <p:nvPr/>
        </p:nvSpPr>
        <p:spPr>
          <a:xfrm>
            <a:off x="4572000" y="3372475"/>
            <a:ext cx="228600" cy="3156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8" name="Rectangle 17"/>
          <p:cNvSpPr/>
          <p:nvPr/>
        </p:nvSpPr>
        <p:spPr>
          <a:xfrm>
            <a:off x="6858000" y="3372475"/>
            <a:ext cx="228600" cy="3156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mc:AlternateContent xmlns:mc="http://schemas.openxmlformats.org/markup-compatibility/2006" xmlns:a14="http://schemas.microsoft.com/office/drawing/2010/main">
        <mc:Choice Requires="a14">
          <p:sp>
            <p:nvSpPr>
              <p:cNvPr id="22" name="TextBox 21"/>
              <p:cNvSpPr txBox="1"/>
              <p:nvPr/>
            </p:nvSpPr>
            <p:spPr>
              <a:xfrm>
                <a:off x="6305573" y="1134872"/>
                <a:ext cx="1104853" cy="307777"/>
              </a:xfrm>
              <a:prstGeom prst="rect">
                <a:avLst/>
              </a:prstGeom>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ea typeface="Cambria Math" panose="02040503050406030204" pitchFamily="18" charset="0"/>
                        </a:rPr>
                        <m:t>𝑟𝑓</m:t>
                      </m:r>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305573" y="1134872"/>
                <a:ext cx="1104853" cy="307777"/>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126330" y="1902815"/>
                <a:ext cx="4495800" cy="984950"/>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𝑎</m:t>
                      </m:r>
                      <m:r>
                        <a:rPr lang="en-US" sz="3200" b="0" i="1" smtClean="0">
                          <a:latin typeface="Cambria Math" panose="02040503050406030204" pitchFamily="18" charset="0"/>
                        </a:rPr>
                        <m:t>=</m:t>
                      </m:r>
                      <m:f>
                        <m:fPr>
                          <m:ctrlPr>
                            <a:rPr lang="en-US" sz="3200" b="0" i="1" smtClean="0">
                              <a:latin typeface="Cambria Math"/>
                            </a:rPr>
                          </m:ctrlPr>
                        </m:fPr>
                        <m:num>
                          <m:sSup>
                            <m:sSupPr>
                              <m:ctrlPr>
                                <a:rPr lang="en-US" sz="3200" b="0" i="1" smtClean="0">
                                  <a:latin typeface="Cambria Math"/>
                                </a:rPr>
                              </m:ctrlPr>
                            </m:sSupPr>
                            <m:e>
                              <m:d>
                                <m:dPr>
                                  <m:ctrlPr>
                                    <a:rPr lang="en-US" sz="3200" b="0" i="1" smtClean="0">
                                      <a:latin typeface="Cambria Math"/>
                                    </a:rPr>
                                  </m:ctrlPr>
                                </m:dPr>
                                <m:e>
                                  <m:r>
                                    <a:rPr lang="en-US" sz="3200" b="0" i="1" smtClean="0">
                                      <a:latin typeface="Cambria Math" panose="02040503050406030204" pitchFamily="18" charset="0"/>
                                    </a:rPr>
                                    <m:t>2</m:t>
                                  </m:r>
                                  <m:r>
                                    <a:rPr lang="en-US" sz="3200" b="0" i="1" smtClean="0">
                                      <a:latin typeface="Cambria Math" panose="02040503050406030204" pitchFamily="18" charset="0"/>
                                      <a:ea typeface="Cambria Math" panose="02040503050406030204" pitchFamily="18" charset="0"/>
                                    </a:rPr>
                                    <m:t>𝜋</m:t>
                                  </m:r>
                                  <m:r>
                                    <a:rPr lang="en-US" sz="3200" b="0" i="1" smtClean="0">
                                      <a:latin typeface="Cambria Math" panose="02040503050406030204" pitchFamily="18" charset="0"/>
                                      <a:ea typeface="Cambria Math" panose="02040503050406030204" pitchFamily="18" charset="0"/>
                                    </a:rPr>
                                    <m:t>𝑟𝑓</m:t>
                                  </m:r>
                                </m:e>
                              </m:d>
                            </m:e>
                            <m:sup>
                              <m:r>
                                <a:rPr lang="en-US" sz="3200" b="0" i="1" smtClean="0">
                                  <a:latin typeface="Cambria Math" panose="02040503050406030204" pitchFamily="18" charset="0"/>
                                </a:rPr>
                                <m:t>2</m:t>
                              </m:r>
                            </m:sup>
                          </m:sSup>
                        </m:num>
                        <m:den>
                          <m:r>
                            <a:rPr lang="en-US" sz="3200" b="0" i="1" smtClean="0">
                              <a:latin typeface="Cambria Math" panose="02040503050406030204" pitchFamily="18" charset="0"/>
                            </a:rPr>
                            <m:t>𝑟</m:t>
                          </m:r>
                        </m:den>
                      </m:f>
                      <m:r>
                        <a:rPr lang="en-US" sz="3200" b="0" i="1" smtClean="0">
                          <a:latin typeface="Cambria Math" panose="02040503050406030204" pitchFamily="18" charset="0"/>
                        </a:rPr>
                        <m:t>=4</m:t>
                      </m:r>
                      <m:sSup>
                        <m:sSupPr>
                          <m:ctrlPr>
                            <a:rPr lang="en-US" sz="3200" b="0" i="1" smtClean="0">
                              <a:latin typeface="Cambria Math"/>
                            </a:rPr>
                          </m:ctrlPr>
                        </m:sSupPr>
                        <m:e>
                          <m:r>
                            <a:rPr lang="en-US" sz="3200" i="1">
                              <a:latin typeface="Cambria Math" panose="02040503050406030204" pitchFamily="18" charset="0"/>
                              <a:ea typeface="Cambria Math" panose="02040503050406030204" pitchFamily="18" charset="0"/>
                            </a:rPr>
                            <m:t>𝜋</m:t>
                          </m:r>
                          <m:r>
                            <m:rPr>
                              <m:nor/>
                            </m:rPr>
                            <a:rPr lang="en-US" sz="3200" dirty="0"/>
                            <m:t> </m:t>
                          </m:r>
                        </m:e>
                        <m:sup>
                          <m:r>
                            <a:rPr lang="en-US" sz="3200" b="0" i="1" smtClean="0">
                              <a:latin typeface="Cambria Math" panose="02040503050406030204" pitchFamily="18" charset="0"/>
                            </a:rPr>
                            <m:t>2</m:t>
                          </m:r>
                        </m:sup>
                      </m:sSup>
                      <m:r>
                        <a:rPr lang="en-US" sz="3200" b="0" i="1" smtClean="0">
                          <a:latin typeface="Cambria Math" panose="02040503050406030204" pitchFamily="18" charset="0"/>
                          <a:ea typeface="Cambria Math" panose="02040503050406030204" pitchFamily="18" charset="0"/>
                        </a:rPr>
                        <m:t>𝑟</m:t>
                      </m:r>
                      <m:sSup>
                        <m:sSupPr>
                          <m:ctrlPr>
                            <a:rPr lang="en-US" sz="3200" b="0" i="1" smtClean="0">
                              <a:latin typeface="Cambria Math"/>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𝑓</m:t>
                          </m:r>
                        </m:e>
                        <m:sup>
                          <m:r>
                            <a:rPr lang="en-US" sz="3200" b="0" i="1" smtClean="0">
                              <a:latin typeface="Cambria Math" panose="02040503050406030204" pitchFamily="18" charset="0"/>
                              <a:ea typeface="Cambria Math" panose="02040503050406030204" pitchFamily="18" charset="0"/>
                            </a:rPr>
                            <m:t>2</m:t>
                          </m:r>
                        </m:sup>
                      </m:sSup>
                    </m:oMath>
                  </m:oMathPara>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126330" y="1902815"/>
                <a:ext cx="4495800" cy="984950"/>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66700" y="1944773"/>
                <a:ext cx="3543300" cy="646331"/>
              </a:xfrm>
              <a:prstGeom prst="rect">
                <a:avLst/>
              </a:prstGeom>
              <a:noFill/>
            </p:spPr>
            <p:txBody>
              <a:bodyPr wrap="square" rtlCol="0">
                <a:spAutoFit/>
              </a:bodyPr>
              <a:lstStyle/>
              <a:p>
                <a:r>
                  <a:rPr lang="en-US" dirty="0" smtClean="0"/>
                  <a:t>They’re all going to have </a:t>
                </a:r>
                <a14:m>
                  <m:oMath xmlns:m="http://schemas.openxmlformats.org/officeDocument/2006/math">
                    <m:r>
                      <a:rPr lang="en-US" b="0" i="1" smtClean="0">
                        <a:latin typeface="Cambria Math" panose="02040503050406030204" pitchFamily="18" charset="0"/>
                      </a:rPr>
                      <m:t>4</m:t>
                    </m:r>
                    <m:sSup>
                      <m:sSupPr>
                        <m:ctrlPr>
                          <a:rPr lang="en-US" b="0" i="1" smtClean="0">
                            <a:latin typeface="Cambria Math"/>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rPr>
                          <m:t>2</m:t>
                        </m:r>
                      </m:sup>
                    </m:sSup>
                  </m:oMath>
                </a14:m>
                <a:r>
                  <a:rPr lang="en-US" dirty="0" smtClean="0"/>
                  <a:t> so we just need to find </a:t>
                </a:r>
                <a14:m>
                  <m:oMath xmlns:m="http://schemas.openxmlformats.org/officeDocument/2006/math">
                    <m:sSup>
                      <m:sSupPr>
                        <m:ctrlPr>
                          <a:rPr lang="en-US" i="1">
                            <a:latin typeface="Cambria Math"/>
                          </a:rPr>
                        </m:ctrlPr>
                      </m:sSupPr>
                      <m:e>
                        <m:r>
                          <a:rPr lang="en-US" b="0" i="1" smtClean="0">
                            <a:latin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𝑓</m:t>
                        </m:r>
                      </m:e>
                      <m:sup>
                        <m:r>
                          <a:rPr lang="en-US" i="1">
                            <a:latin typeface="Cambria Math" panose="02040503050406030204" pitchFamily="18" charset="0"/>
                          </a:rPr>
                          <m:t>2</m:t>
                        </m:r>
                      </m:sup>
                    </m:sSup>
                  </m:oMath>
                </a14:m>
                <a:r>
                  <a:rPr lang="en-US" dirty="0" smtClean="0"/>
                  <a:t> for each one</a:t>
                </a:r>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266700" y="1944773"/>
                <a:ext cx="3543300" cy="646331"/>
              </a:xfrm>
              <a:prstGeom prst="rect">
                <a:avLst/>
              </a:prstGeom>
              <a:blipFill rotWithShape="0">
                <a:blip r:embed="rId17"/>
                <a:stretch>
                  <a:fillRect l="-1549" t="-4717" r="-861" b="-14151"/>
                </a:stretch>
              </a:blipFill>
            </p:spPr>
            <p:txBody>
              <a:bodyPr/>
              <a:lstStyle/>
              <a:p>
                <a:r>
                  <a:rPr lang="en-US">
                    <a:noFill/>
                  </a:rPr>
                  <a:t> </a:t>
                </a:r>
              </a:p>
            </p:txBody>
          </p:sp>
        </mc:Fallback>
      </mc:AlternateContent>
    </p:spTree>
    <p:extLst>
      <p:ext uri="{BB962C8B-B14F-4D97-AF65-F5344CB8AC3E}">
        <p14:creationId xmlns:p14="http://schemas.microsoft.com/office/powerpoint/2010/main" val="358015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2" name="Picture 1" descr="06_STT_02.jpg"/>
          <p:cNvPicPr>
            <a:picLocks noChangeAspect="1"/>
          </p:cNvPicPr>
          <p:nvPr/>
        </p:nvPicPr>
        <p:blipFill rotWithShape="1">
          <a:blip r:embed="rId3">
            <a:extLst>
              <a:ext uri="{28A0092B-C50C-407E-A947-70E740481C1C}">
                <a14:useLocalDpi xmlns:a14="http://schemas.microsoft.com/office/drawing/2010/main" val="0"/>
              </a:ext>
            </a:extLst>
          </a:blip>
          <a:srcRect b="4620"/>
          <a:stretch/>
        </p:blipFill>
        <p:spPr>
          <a:xfrm>
            <a:off x="457200" y="3433965"/>
            <a:ext cx="8546592" cy="2936240"/>
          </a:xfrm>
          <a:prstGeom prst="rect">
            <a:avLst/>
          </a:prstGeom>
        </p:spPr>
      </p:pic>
      <p:sp>
        <p:nvSpPr>
          <p:cNvPr id="5" name="Rectangle 3"/>
          <p:cNvSpPr>
            <a:spLocks/>
          </p:cNvSpPr>
          <p:nvPr/>
        </p:nvSpPr>
        <p:spPr bwMode="auto">
          <a:xfrm>
            <a:off x="1409700" y="228600"/>
            <a:ext cx="63246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Comparing centripetal accelerations</a:t>
            </a:r>
            <a:endParaRPr lang="en-US" altLang="en-US" sz="3000" dirty="0">
              <a:latin typeface="Arial" panose="020B0604020202020204" pitchFamily="34" charset="0"/>
            </a:endParaRPr>
          </a:p>
        </p:txBody>
      </p:sp>
      <p:sp>
        <p:nvSpPr>
          <p:cNvPr id="3" name="TextBox 2"/>
          <p:cNvSpPr txBox="1"/>
          <p:nvPr/>
        </p:nvSpPr>
        <p:spPr>
          <a:xfrm>
            <a:off x="76200" y="873263"/>
            <a:ext cx="5943600" cy="830997"/>
          </a:xfrm>
          <a:prstGeom prst="rect">
            <a:avLst/>
          </a:prstGeom>
          <a:noFill/>
        </p:spPr>
        <p:txBody>
          <a:bodyPr wrap="square" rtlCol="0">
            <a:spAutoFit/>
          </a:bodyPr>
          <a:lstStyle/>
          <a:p>
            <a:pPr algn="just"/>
            <a:r>
              <a:rPr lang="en-US" sz="2400" dirty="0" smtClean="0"/>
              <a:t>Rank the acceleration of the following uniform circular motions from smallest to largest </a:t>
            </a:r>
            <a:endParaRPr lang="en-US" sz="2400" dirty="0"/>
          </a:p>
        </p:txBody>
      </p:sp>
      <p:sp>
        <p:nvSpPr>
          <p:cNvPr id="12" name="Rectangle 11"/>
          <p:cNvSpPr/>
          <p:nvPr/>
        </p:nvSpPr>
        <p:spPr>
          <a:xfrm>
            <a:off x="533400" y="3372475"/>
            <a:ext cx="228600" cy="3156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15" name="Rectangle 14"/>
          <p:cNvSpPr/>
          <p:nvPr/>
        </p:nvSpPr>
        <p:spPr>
          <a:xfrm>
            <a:off x="1841615" y="3410430"/>
            <a:ext cx="228600" cy="3156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6" name="Rectangle 15"/>
          <p:cNvSpPr/>
          <p:nvPr/>
        </p:nvSpPr>
        <p:spPr>
          <a:xfrm>
            <a:off x="3390900" y="3395333"/>
            <a:ext cx="228600" cy="3156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sp>
        <p:nvSpPr>
          <p:cNvPr id="17" name="Rectangle 16"/>
          <p:cNvSpPr/>
          <p:nvPr/>
        </p:nvSpPr>
        <p:spPr>
          <a:xfrm>
            <a:off x="4572000" y="3372475"/>
            <a:ext cx="228600" cy="3156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8" name="Rectangle 17"/>
          <p:cNvSpPr/>
          <p:nvPr/>
        </p:nvSpPr>
        <p:spPr>
          <a:xfrm>
            <a:off x="6858000" y="3372475"/>
            <a:ext cx="228600" cy="3156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mc:AlternateContent xmlns:mc="http://schemas.openxmlformats.org/markup-compatibility/2006" xmlns:a14="http://schemas.microsoft.com/office/drawing/2010/main">
        <mc:Choice Requires="a14">
          <p:sp>
            <p:nvSpPr>
              <p:cNvPr id="19" name="TextBox 18"/>
              <p:cNvSpPr txBox="1"/>
              <p:nvPr/>
            </p:nvSpPr>
            <p:spPr>
              <a:xfrm>
                <a:off x="466426" y="1829902"/>
                <a:ext cx="816102" cy="498278"/>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𝑟</m:t>
                          </m:r>
                        </m:e>
                        <m:sub>
                          <m:r>
                            <a:rPr lang="en-US" sz="3200" b="0" i="1" smtClean="0">
                              <a:latin typeface="Cambria Math" panose="02040503050406030204" pitchFamily="18" charset="0"/>
                              <a:ea typeface="Cambria Math" panose="02040503050406030204" pitchFamily="18" charset="0"/>
                            </a:rPr>
                            <m:t>1</m:t>
                          </m:r>
                        </m:sub>
                      </m:sSub>
                      <m:sSubSup>
                        <m:sSubSupPr>
                          <m:ctrlPr>
                            <a:rPr lang="en-US" sz="3200" b="0" i="1" smtClean="0">
                              <a:latin typeface="Cambria Math"/>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2</m:t>
                          </m:r>
                        </m:sup>
                      </m:sSubSup>
                    </m:oMath>
                  </m:oMathPara>
                </a14:m>
                <a:endParaRPr lang="en-US" sz="3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66426" y="1829902"/>
                <a:ext cx="816102" cy="49827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734300" y="1011761"/>
                <a:ext cx="864970" cy="553998"/>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a:rPr>
                          </m:ctrlPr>
                        </m:fPr>
                        <m:num>
                          <m:sSup>
                            <m:sSupPr>
                              <m:ctrlPr>
                                <a:rPr lang="en-US" b="0" i="1" smtClean="0">
                                  <a:latin typeface="Cambria Math"/>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𝑟</m:t>
                          </m:r>
                        </m:den>
                      </m:f>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7734300" y="1011761"/>
                <a:ext cx="864970" cy="55399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305573" y="1134872"/>
                <a:ext cx="1104853" cy="307777"/>
              </a:xfrm>
              <a:prstGeom prst="rect">
                <a:avLst/>
              </a:prstGeom>
            </p:spPr>
            <p:style>
              <a:lnRef idx="1">
                <a:schemeClr val="accent4"/>
              </a:lnRef>
              <a:fillRef idx="2">
                <a:schemeClr val="accent4"/>
              </a:fillRef>
              <a:effectRef idx="1">
                <a:schemeClr val="accent4"/>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𝑣</m:t>
                      </m:r>
                      <m:r>
                        <a:rPr lang="en-US" sz="2000" b="0" i="1" smtClean="0">
                          <a:latin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ea typeface="Cambria Math" panose="02040503050406030204" pitchFamily="18" charset="0"/>
                        </a:rPr>
                        <m:t>𝑟𝑓</m:t>
                      </m:r>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305573" y="1134872"/>
                <a:ext cx="1104853" cy="307777"/>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40272" y="2366812"/>
                <a:ext cx="1482713" cy="410049"/>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10</m:t>
                          </m:r>
                          <m:r>
                            <m:rPr>
                              <m:nor/>
                            </m:rPr>
                            <a:rPr lang="en-US" sz="1400" b="0" i="0" smtClean="0">
                              <a:latin typeface="Cambria Math" panose="02040503050406030204" pitchFamily="18" charset="0"/>
                              <a:ea typeface="Cambria Math" panose="02040503050406030204" pitchFamily="18" charset="0"/>
                            </a:rPr>
                            <m:t>cm</m:t>
                          </m:r>
                        </m:e>
                      </m:d>
                      <m:sSup>
                        <m:sSupPr>
                          <m:ctrlPr>
                            <a:rPr lang="en-US" sz="1400" b="0" i="1" smtClean="0">
                              <a:latin typeface="Cambria Math"/>
                              <a:ea typeface="Cambria Math" panose="02040503050406030204" pitchFamily="18" charset="0"/>
                            </a:rPr>
                          </m:ctrlPr>
                        </m:sSupPr>
                        <m:e>
                          <m:d>
                            <m:dPr>
                              <m:ctrlPr>
                                <a:rPr lang="en-US" sz="1400" b="0" i="1" smtClean="0">
                                  <a:latin typeface="Cambria Math"/>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50</m:t>
                              </m:r>
                              <m:f>
                                <m:fPr>
                                  <m:ctrlPr>
                                    <a:rPr lang="en-US" sz="1400" b="0" i="1" smtClean="0">
                                      <a:latin typeface="Cambria Math"/>
                                      <a:ea typeface="Cambria Math" panose="02040503050406030204" pitchFamily="18" charset="0"/>
                                    </a:rPr>
                                  </m:ctrlPr>
                                </m:fPr>
                                <m:num>
                                  <m:r>
                                    <m:rPr>
                                      <m:nor/>
                                    </m:rPr>
                                    <a:rPr lang="en-US" sz="1400" b="0" i="0" smtClean="0">
                                      <a:latin typeface="Cambria Math" panose="02040503050406030204" pitchFamily="18" charset="0"/>
                                      <a:ea typeface="Cambria Math" panose="02040503050406030204" pitchFamily="18" charset="0"/>
                                    </a:rPr>
                                    <m:t>rev</m:t>
                                  </m:r>
                                </m:num>
                                <m:den>
                                  <m:r>
                                    <m:rPr>
                                      <m:nor/>
                                    </m:rPr>
                                    <a:rPr lang="en-US" sz="1400" b="0" i="0" smtClean="0">
                                      <a:latin typeface="Cambria Math" panose="02040503050406030204" pitchFamily="18" charset="0"/>
                                      <a:ea typeface="Cambria Math" panose="02040503050406030204" pitchFamily="18" charset="0"/>
                                    </a:rPr>
                                    <m:t>min</m:t>
                                  </m:r>
                                </m:den>
                              </m:f>
                            </m:e>
                          </m:d>
                        </m:e>
                        <m:sup>
                          <m:r>
                            <a:rPr lang="en-US" sz="1400" b="0" i="1" smtClean="0">
                              <a:latin typeface="Cambria Math" panose="02040503050406030204" pitchFamily="18" charset="0"/>
                              <a:ea typeface="Cambria Math" panose="02040503050406030204" pitchFamily="18" charset="0"/>
                            </a:rPr>
                            <m:t>2</m:t>
                          </m:r>
                        </m:sup>
                      </m:sSup>
                    </m:oMath>
                  </m:oMathPara>
                </a14:m>
                <a:endParaRPr lang="en-US"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40272" y="2366812"/>
                <a:ext cx="1482713" cy="410049"/>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022789" y="1889402"/>
                <a:ext cx="816102" cy="499111"/>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𝑟</m:t>
                          </m:r>
                        </m:e>
                        <m:sub>
                          <m:r>
                            <a:rPr lang="en-US" sz="3200" b="0" i="1" smtClean="0">
                              <a:latin typeface="Cambria Math" panose="02040503050406030204" pitchFamily="18" charset="0"/>
                              <a:ea typeface="Cambria Math" panose="02040503050406030204" pitchFamily="18" charset="0"/>
                            </a:rPr>
                            <m:t>2</m:t>
                          </m:r>
                        </m:sub>
                      </m:sSub>
                      <m:sSubSup>
                        <m:sSubSupPr>
                          <m:ctrlPr>
                            <a:rPr lang="en-US" sz="3200" b="0" i="1" smtClean="0">
                              <a:latin typeface="Cambria Math"/>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2</m:t>
                          </m:r>
                        </m:sub>
                        <m:sup>
                          <m:r>
                            <a:rPr lang="en-US" sz="3200" b="0" i="1" smtClean="0">
                              <a:latin typeface="Cambria Math" panose="02040503050406030204" pitchFamily="18" charset="0"/>
                              <a:ea typeface="Cambria Math" panose="02040503050406030204" pitchFamily="18" charset="0"/>
                            </a:rPr>
                            <m:t>2</m:t>
                          </m:r>
                        </m:sup>
                      </m:sSubSup>
                    </m:oMath>
                  </m:oMathPara>
                </a14:m>
                <a:endParaRPr lang="en-US" sz="3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022789" y="1889402"/>
                <a:ext cx="816102" cy="499111"/>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676178" y="2390256"/>
                <a:ext cx="1482713" cy="410049"/>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20</m:t>
                          </m:r>
                          <m:r>
                            <m:rPr>
                              <m:nor/>
                            </m:rPr>
                            <a:rPr lang="en-US" sz="1400" b="0" i="0" smtClean="0">
                              <a:latin typeface="Cambria Math" panose="02040503050406030204" pitchFamily="18" charset="0"/>
                              <a:ea typeface="Cambria Math" panose="02040503050406030204" pitchFamily="18" charset="0"/>
                            </a:rPr>
                            <m:t>cm</m:t>
                          </m:r>
                        </m:e>
                      </m:d>
                      <m:sSup>
                        <m:sSupPr>
                          <m:ctrlPr>
                            <a:rPr lang="en-US" sz="1400" b="0" i="1" smtClean="0">
                              <a:latin typeface="Cambria Math"/>
                              <a:ea typeface="Cambria Math" panose="02040503050406030204" pitchFamily="18" charset="0"/>
                            </a:rPr>
                          </m:ctrlPr>
                        </m:sSupPr>
                        <m:e>
                          <m:d>
                            <m:dPr>
                              <m:ctrlPr>
                                <a:rPr lang="en-US" sz="1400" b="0" i="1" smtClean="0">
                                  <a:latin typeface="Cambria Math"/>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50</m:t>
                              </m:r>
                              <m:f>
                                <m:fPr>
                                  <m:ctrlPr>
                                    <a:rPr lang="en-US" sz="1400" b="0" i="1" smtClean="0">
                                      <a:latin typeface="Cambria Math"/>
                                      <a:ea typeface="Cambria Math" panose="02040503050406030204" pitchFamily="18" charset="0"/>
                                    </a:rPr>
                                  </m:ctrlPr>
                                </m:fPr>
                                <m:num>
                                  <m:r>
                                    <m:rPr>
                                      <m:nor/>
                                    </m:rPr>
                                    <a:rPr lang="en-US" sz="1400" b="0" i="0" smtClean="0">
                                      <a:latin typeface="Cambria Math" panose="02040503050406030204" pitchFamily="18" charset="0"/>
                                      <a:ea typeface="Cambria Math" panose="02040503050406030204" pitchFamily="18" charset="0"/>
                                    </a:rPr>
                                    <m:t>rev</m:t>
                                  </m:r>
                                </m:num>
                                <m:den>
                                  <m:r>
                                    <m:rPr>
                                      <m:nor/>
                                    </m:rPr>
                                    <a:rPr lang="en-US" sz="1400" b="0" i="0" smtClean="0">
                                      <a:latin typeface="Cambria Math" panose="02040503050406030204" pitchFamily="18" charset="0"/>
                                      <a:ea typeface="Cambria Math" panose="02040503050406030204" pitchFamily="18" charset="0"/>
                                    </a:rPr>
                                    <m:t>min</m:t>
                                  </m:r>
                                </m:den>
                              </m:f>
                            </m:e>
                          </m:d>
                        </m:e>
                        <m:sup>
                          <m:r>
                            <a:rPr lang="en-US" sz="1400" b="0" i="1" smtClean="0">
                              <a:latin typeface="Cambria Math" panose="02040503050406030204" pitchFamily="18" charset="0"/>
                              <a:ea typeface="Cambria Math" panose="02040503050406030204" pitchFamily="18" charset="0"/>
                            </a:rPr>
                            <m:t>2</m:t>
                          </m:r>
                        </m:sup>
                      </m:sSup>
                    </m:oMath>
                  </m:oMathPara>
                </a14:m>
                <a:endParaRPr lang="en-US" sz="1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1676178" y="2390256"/>
                <a:ext cx="1482713" cy="410049"/>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607030" y="1872391"/>
                <a:ext cx="816102" cy="50161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𝑟</m:t>
                          </m:r>
                        </m:e>
                        <m:sub>
                          <m:r>
                            <a:rPr lang="en-US" sz="3200" b="0" i="1" smtClean="0">
                              <a:latin typeface="Cambria Math" panose="02040503050406030204" pitchFamily="18" charset="0"/>
                              <a:ea typeface="Cambria Math" panose="02040503050406030204" pitchFamily="18" charset="0"/>
                            </a:rPr>
                            <m:t>3</m:t>
                          </m:r>
                        </m:sub>
                      </m:sSub>
                      <m:sSubSup>
                        <m:sSubSupPr>
                          <m:ctrlPr>
                            <a:rPr lang="en-US" sz="3200" b="0" i="1" smtClean="0">
                              <a:latin typeface="Cambria Math"/>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3</m:t>
                          </m:r>
                        </m:sub>
                        <m:sup>
                          <m:r>
                            <a:rPr lang="en-US" sz="3200" b="0" i="1" smtClean="0">
                              <a:latin typeface="Cambria Math" panose="02040503050406030204" pitchFamily="18" charset="0"/>
                              <a:ea typeface="Cambria Math" panose="02040503050406030204" pitchFamily="18" charset="0"/>
                            </a:rPr>
                            <m:t>2</m:t>
                          </m:r>
                        </m:sup>
                      </m:sSubSup>
                    </m:oMath>
                  </m:oMathPara>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607030" y="1872391"/>
                <a:ext cx="816102" cy="50161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99289" y="2394204"/>
                <a:ext cx="1482713" cy="410049"/>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20</m:t>
                          </m:r>
                          <m:r>
                            <m:rPr>
                              <m:nor/>
                            </m:rPr>
                            <a:rPr lang="en-US" sz="1400" b="0" i="0" smtClean="0">
                              <a:latin typeface="Cambria Math" panose="02040503050406030204" pitchFamily="18" charset="0"/>
                              <a:ea typeface="Cambria Math" panose="02040503050406030204" pitchFamily="18" charset="0"/>
                            </a:rPr>
                            <m:t>cm</m:t>
                          </m:r>
                        </m:e>
                      </m:d>
                      <m:sSup>
                        <m:sSupPr>
                          <m:ctrlPr>
                            <a:rPr lang="en-US" sz="1400" b="0" i="1" smtClean="0">
                              <a:latin typeface="Cambria Math"/>
                              <a:ea typeface="Cambria Math" panose="02040503050406030204" pitchFamily="18" charset="0"/>
                            </a:rPr>
                          </m:ctrlPr>
                        </m:sSupPr>
                        <m:e>
                          <m:d>
                            <m:dPr>
                              <m:ctrlPr>
                                <a:rPr lang="en-US" sz="1400" b="0" i="1" smtClean="0">
                                  <a:latin typeface="Cambria Math"/>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100</m:t>
                              </m:r>
                              <m:f>
                                <m:fPr>
                                  <m:ctrlPr>
                                    <a:rPr lang="en-US" sz="1400" b="0" i="1" smtClean="0">
                                      <a:latin typeface="Cambria Math"/>
                                      <a:ea typeface="Cambria Math" panose="02040503050406030204" pitchFamily="18" charset="0"/>
                                    </a:rPr>
                                  </m:ctrlPr>
                                </m:fPr>
                                <m:num>
                                  <m:r>
                                    <m:rPr>
                                      <m:nor/>
                                    </m:rPr>
                                    <a:rPr lang="en-US" sz="1400" b="0" i="0" smtClean="0">
                                      <a:latin typeface="Cambria Math" panose="02040503050406030204" pitchFamily="18" charset="0"/>
                                      <a:ea typeface="Cambria Math" panose="02040503050406030204" pitchFamily="18" charset="0"/>
                                    </a:rPr>
                                    <m:t>rev</m:t>
                                  </m:r>
                                </m:num>
                                <m:den>
                                  <m:r>
                                    <m:rPr>
                                      <m:nor/>
                                    </m:rPr>
                                    <a:rPr lang="en-US" sz="1400" b="0" i="0" smtClean="0">
                                      <a:latin typeface="Cambria Math" panose="02040503050406030204" pitchFamily="18" charset="0"/>
                                      <a:ea typeface="Cambria Math" panose="02040503050406030204" pitchFamily="18" charset="0"/>
                                    </a:rPr>
                                    <m:t>min</m:t>
                                  </m:r>
                                </m:den>
                              </m:f>
                            </m:e>
                          </m:d>
                        </m:e>
                        <m:sup>
                          <m:r>
                            <a:rPr lang="en-US" sz="1400" b="0" i="1" smtClean="0">
                              <a:latin typeface="Cambria Math" panose="02040503050406030204" pitchFamily="18" charset="0"/>
                              <a:ea typeface="Cambria Math" panose="02040503050406030204" pitchFamily="18" charset="0"/>
                            </a:rPr>
                            <m:t>2</m:t>
                          </m:r>
                        </m:sup>
                      </m:sSup>
                    </m:oMath>
                  </m:oMathPara>
                </a14:m>
                <a:endParaRPr lang="en-US" sz="1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99289" y="2394204"/>
                <a:ext cx="1482713" cy="410049"/>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334000" y="1862918"/>
                <a:ext cx="816102" cy="497765"/>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𝑟</m:t>
                          </m:r>
                        </m:e>
                        <m:sub>
                          <m:r>
                            <a:rPr lang="en-US" sz="3200" b="0" i="1" smtClean="0">
                              <a:latin typeface="Cambria Math" panose="02040503050406030204" pitchFamily="18" charset="0"/>
                              <a:ea typeface="Cambria Math" panose="02040503050406030204" pitchFamily="18" charset="0"/>
                            </a:rPr>
                            <m:t>4</m:t>
                          </m:r>
                        </m:sub>
                      </m:sSub>
                      <m:sSubSup>
                        <m:sSubSupPr>
                          <m:ctrlPr>
                            <a:rPr lang="en-US" sz="3200" b="0" i="1" smtClean="0">
                              <a:latin typeface="Cambria Math"/>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4</m:t>
                          </m:r>
                        </m:sub>
                        <m:sup>
                          <m:r>
                            <a:rPr lang="en-US" sz="3200" b="0" i="1" smtClean="0">
                              <a:latin typeface="Cambria Math" panose="02040503050406030204" pitchFamily="18" charset="0"/>
                              <a:ea typeface="Cambria Math" panose="02040503050406030204" pitchFamily="18" charset="0"/>
                            </a:rPr>
                            <m:t>2</m:t>
                          </m:r>
                        </m:sup>
                      </m:sSubSup>
                    </m:oMath>
                  </m:oMathPara>
                </a14:m>
                <a:endParaRPr lang="en-US" sz="3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334000" y="1862918"/>
                <a:ext cx="816102" cy="497765"/>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000074" y="2374919"/>
                <a:ext cx="1482713" cy="410049"/>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40</m:t>
                          </m:r>
                          <m:r>
                            <m:rPr>
                              <m:nor/>
                            </m:rPr>
                            <a:rPr lang="en-US" sz="1400" b="0" i="0" smtClean="0">
                              <a:latin typeface="Cambria Math" panose="02040503050406030204" pitchFamily="18" charset="0"/>
                              <a:ea typeface="Cambria Math" panose="02040503050406030204" pitchFamily="18" charset="0"/>
                            </a:rPr>
                            <m:t>cm</m:t>
                          </m:r>
                        </m:e>
                      </m:d>
                      <m:sSup>
                        <m:sSupPr>
                          <m:ctrlPr>
                            <a:rPr lang="en-US" sz="1400" b="0" i="1" smtClean="0">
                              <a:latin typeface="Cambria Math"/>
                              <a:ea typeface="Cambria Math" panose="02040503050406030204" pitchFamily="18" charset="0"/>
                            </a:rPr>
                          </m:ctrlPr>
                        </m:sSupPr>
                        <m:e>
                          <m:d>
                            <m:dPr>
                              <m:ctrlPr>
                                <a:rPr lang="en-US" sz="1400" b="0" i="1" smtClean="0">
                                  <a:latin typeface="Cambria Math"/>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100</m:t>
                              </m:r>
                              <m:f>
                                <m:fPr>
                                  <m:ctrlPr>
                                    <a:rPr lang="en-US" sz="1400" b="0" i="1" smtClean="0">
                                      <a:latin typeface="Cambria Math"/>
                                      <a:ea typeface="Cambria Math" panose="02040503050406030204" pitchFamily="18" charset="0"/>
                                    </a:rPr>
                                  </m:ctrlPr>
                                </m:fPr>
                                <m:num>
                                  <m:r>
                                    <m:rPr>
                                      <m:nor/>
                                    </m:rPr>
                                    <a:rPr lang="en-US" sz="1400" b="0" i="0" smtClean="0">
                                      <a:latin typeface="Cambria Math" panose="02040503050406030204" pitchFamily="18" charset="0"/>
                                      <a:ea typeface="Cambria Math" panose="02040503050406030204" pitchFamily="18" charset="0"/>
                                    </a:rPr>
                                    <m:t>rev</m:t>
                                  </m:r>
                                </m:num>
                                <m:den>
                                  <m:r>
                                    <m:rPr>
                                      <m:nor/>
                                    </m:rPr>
                                    <a:rPr lang="en-US" sz="1400" b="0" i="0" smtClean="0">
                                      <a:latin typeface="Cambria Math" panose="02040503050406030204" pitchFamily="18" charset="0"/>
                                      <a:ea typeface="Cambria Math" panose="02040503050406030204" pitchFamily="18" charset="0"/>
                                    </a:rPr>
                                    <m:t>min</m:t>
                                  </m:r>
                                </m:den>
                              </m:f>
                            </m:e>
                          </m:d>
                        </m:e>
                        <m:sup>
                          <m:r>
                            <a:rPr lang="en-US" sz="1400" b="0" i="1" smtClean="0">
                              <a:latin typeface="Cambria Math" panose="02040503050406030204" pitchFamily="18" charset="0"/>
                              <a:ea typeface="Cambria Math" panose="02040503050406030204" pitchFamily="18" charset="0"/>
                            </a:rPr>
                            <m:t>2</m:t>
                          </m:r>
                        </m:sup>
                      </m:sSup>
                    </m:oMath>
                  </m:oMathPara>
                </a14:m>
                <a:endParaRPr lang="en-US"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00074" y="2374919"/>
                <a:ext cx="1482713" cy="410049"/>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332968" y="1869376"/>
                <a:ext cx="816102" cy="509242"/>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𝑟</m:t>
                          </m:r>
                        </m:e>
                        <m:sub>
                          <m:r>
                            <a:rPr lang="en-US" sz="3200" b="0" i="1" smtClean="0">
                              <a:latin typeface="Cambria Math" panose="02040503050406030204" pitchFamily="18" charset="0"/>
                              <a:ea typeface="Cambria Math" panose="02040503050406030204" pitchFamily="18" charset="0"/>
                            </a:rPr>
                            <m:t>5</m:t>
                          </m:r>
                        </m:sub>
                      </m:sSub>
                      <m:sSubSup>
                        <m:sSubSupPr>
                          <m:ctrlPr>
                            <a:rPr lang="en-US" sz="3200" b="0" i="1" smtClean="0">
                              <a:latin typeface="Cambria Math"/>
                              <a:ea typeface="Cambria Math" panose="02040503050406030204" pitchFamily="18" charset="0"/>
                            </a:rPr>
                          </m:ctrlPr>
                        </m:sSubSupPr>
                        <m:e>
                          <m:r>
                            <a:rPr lang="en-US" sz="3200" b="0" i="1" smtClean="0">
                              <a:latin typeface="Cambria Math" panose="02040503050406030204" pitchFamily="18" charset="0"/>
                              <a:ea typeface="Cambria Math" panose="02040503050406030204" pitchFamily="18" charset="0"/>
                            </a:rPr>
                            <m:t>𝑓</m:t>
                          </m:r>
                        </m:e>
                        <m:sub>
                          <m:r>
                            <a:rPr lang="en-US" sz="3200" b="0" i="1" smtClean="0">
                              <a:latin typeface="Cambria Math" panose="02040503050406030204" pitchFamily="18" charset="0"/>
                              <a:ea typeface="Cambria Math" panose="02040503050406030204" pitchFamily="18" charset="0"/>
                            </a:rPr>
                            <m:t>5</m:t>
                          </m:r>
                        </m:sub>
                        <m:sup>
                          <m:r>
                            <a:rPr lang="en-US" sz="3200" b="0" i="1" smtClean="0">
                              <a:latin typeface="Cambria Math" panose="02040503050406030204" pitchFamily="18" charset="0"/>
                              <a:ea typeface="Cambria Math" panose="02040503050406030204" pitchFamily="18" charset="0"/>
                            </a:rPr>
                            <m:t>2</m:t>
                          </m:r>
                        </m:sup>
                      </m:sSubSup>
                    </m:oMath>
                  </m:oMathPara>
                </a14:m>
                <a:endParaRPr lang="en-US" sz="3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7332968" y="1869376"/>
                <a:ext cx="816102" cy="509242"/>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999662" y="2408088"/>
                <a:ext cx="1482713" cy="410049"/>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1400" b="0" i="1" smtClean="0">
                              <a:latin typeface="Cambria Math"/>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40</m:t>
                          </m:r>
                          <m:r>
                            <m:rPr>
                              <m:nor/>
                            </m:rPr>
                            <a:rPr lang="en-US" sz="1400" b="0" i="0" smtClean="0">
                              <a:latin typeface="Cambria Math" panose="02040503050406030204" pitchFamily="18" charset="0"/>
                              <a:ea typeface="Cambria Math" panose="02040503050406030204" pitchFamily="18" charset="0"/>
                            </a:rPr>
                            <m:t>cm</m:t>
                          </m:r>
                        </m:e>
                      </m:d>
                      <m:sSup>
                        <m:sSupPr>
                          <m:ctrlPr>
                            <a:rPr lang="en-US" sz="1400" b="0" i="1" smtClean="0">
                              <a:latin typeface="Cambria Math"/>
                              <a:ea typeface="Cambria Math" panose="02040503050406030204" pitchFamily="18" charset="0"/>
                            </a:rPr>
                          </m:ctrlPr>
                        </m:sSupPr>
                        <m:e>
                          <m:d>
                            <m:dPr>
                              <m:ctrlPr>
                                <a:rPr lang="en-US" sz="1400" b="0" i="1" smtClean="0">
                                  <a:latin typeface="Cambria Math"/>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200</m:t>
                              </m:r>
                              <m:f>
                                <m:fPr>
                                  <m:ctrlPr>
                                    <a:rPr lang="en-US" sz="1400" b="0" i="1" smtClean="0">
                                      <a:latin typeface="Cambria Math"/>
                                      <a:ea typeface="Cambria Math" panose="02040503050406030204" pitchFamily="18" charset="0"/>
                                    </a:rPr>
                                  </m:ctrlPr>
                                </m:fPr>
                                <m:num>
                                  <m:r>
                                    <m:rPr>
                                      <m:nor/>
                                    </m:rPr>
                                    <a:rPr lang="en-US" sz="1400" b="0" i="0" smtClean="0">
                                      <a:latin typeface="Cambria Math" panose="02040503050406030204" pitchFamily="18" charset="0"/>
                                      <a:ea typeface="Cambria Math" panose="02040503050406030204" pitchFamily="18" charset="0"/>
                                    </a:rPr>
                                    <m:t>rev</m:t>
                                  </m:r>
                                </m:num>
                                <m:den>
                                  <m:r>
                                    <m:rPr>
                                      <m:nor/>
                                    </m:rPr>
                                    <a:rPr lang="en-US" sz="1400" b="0" i="0" smtClean="0">
                                      <a:latin typeface="Cambria Math" panose="02040503050406030204" pitchFamily="18" charset="0"/>
                                      <a:ea typeface="Cambria Math" panose="02040503050406030204" pitchFamily="18" charset="0"/>
                                    </a:rPr>
                                    <m:t>min</m:t>
                                  </m:r>
                                </m:den>
                              </m:f>
                            </m:e>
                          </m:d>
                        </m:e>
                        <m:sup>
                          <m:r>
                            <a:rPr lang="en-US" sz="1400" b="0" i="1" smtClean="0">
                              <a:latin typeface="Cambria Math" panose="02040503050406030204" pitchFamily="18" charset="0"/>
                              <a:ea typeface="Cambria Math" panose="02040503050406030204" pitchFamily="18" charset="0"/>
                            </a:rPr>
                            <m:t>2</m:t>
                          </m:r>
                        </m:sup>
                      </m:sSup>
                    </m:oMath>
                  </m:oMathPara>
                </a14:m>
                <a:endParaRPr lang="en-US"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6999662" y="2408088"/>
                <a:ext cx="1482713" cy="410049"/>
              </a:xfrm>
              <a:prstGeom prst="rect">
                <a:avLst/>
              </a:prstGeom>
              <a:blipFill rotWithShape="0">
                <a:blip r:embed="rId2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088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pic>
        <p:nvPicPr>
          <p:cNvPr id="3" name="Picture 2" descr="P06_51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8546592" cy="4376928"/>
          </a:xfrm>
          <a:prstGeom prst="rect">
            <a:avLst/>
          </a:prstGeom>
        </p:spPr>
      </p:pic>
      <p:sp>
        <p:nvSpPr>
          <p:cNvPr id="6" name="Rectangle 3"/>
          <p:cNvSpPr>
            <a:spLocks/>
          </p:cNvSpPr>
          <p:nvPr/>
        </p:nvSpPr>
        <p:spPr bwMode="auto">
          <a:xfrm>
            <a:off x="2362200" y="152400"/>
            <a:ext cx="4114800" cy="498475"/>
          </a:xfrm>
          <a:prstGeom prst="rect">
            <a:avLst/>
          </a:prstGeom>
          <a:ln/>
          <a:extLst/>
        </p:spPr>
        <p:style>
          <a:lnRef idx="1">
            <a:schemeClr val="accent5"/>
          </a:lnRef>
          <a:fillRef idx="2">
            <a:schemeClr val="accent5"/>
          </a:fillRef>
          <a:effectRef idx="1">
            <a:schemeClr val="accent5"/>
          </a:effectRef>
          <a:fontRef idx="minor">
            <a:schemeClr val="dk1"/>
          </a:fontRef>
        </p:style>
        <p:txBody>
          <a:bodyPr lIns="0" tIns="0" rIns="0" bIns="0"/>
          <a:lstStyle>
            <a:lvl1pPr algn="l" defTabSz="822325">
              <a:defRPr sz="2400">
                <a:solidFill>
                  <a:schemeClr val="tx1"/>
                </a:solidFill>
                <a:latin typeface="Times New Roman" panose="02020603050405020304" pitchFamily="18" charset="0"/>
              </a:defRPr>
            </a:lvl1pPr>
            <a:lvl2pPr marL="411163" algn="l" defTabSz="822325">
              <a:defRPr sz="2400">
                <a:solidFill>
                  <a:schemeClr val="tx1"/>
                </a:solidFill>
                <a:latin typeface="Times New Roman" panose="02020603050405020304" pitchFamily="18" charset="0"/>
              </a:defRPr>
            </a:lvl2pPr>
            <a:lvl3pPr marL="822325" algn="l" defTabSz="822325">
              <a:defRPr sz="2400">
                <a:solidFill>
                  <a:schemeClr val="tx1"/>
                </a:solidFill>
                <a:latin typeface="Times New Roman" panose="02020603050405020304" pitchFamily="18" charset="0"/>
              </a:defRPr>
            </a:lvl3pPr>
            <a:lvl4pPr marL="1235075" algn="l" defTabSz="822325">
              <a:defRPr sz="2400">
                <a:solidFill>
                  <a:schemeClr val="tx1"/>
                </a:solidFill>
                <a:latin typeface="Times New Roman" panose="02020603050405020304" pitchFamily="18" charset="0"/>
              </a:defRPr>
            </a:lvl4pPr>
            <a:lvl5pPr marL="1646238" algn="l" defTabSz="822325">
              <a:defRPr sz="2400">
                <a:solidFill>
                  <a:schemeClr val="tx1"/>
                </a:solidFill>
                <a:latin typeface="Times New Roman" panose="02020603050405020304" pitchFamily="18" charset="0"/>
              </a:defRPr>
            </a:lvl5pPr>
            <a:lvl6pPr marL="2103438" defTabSz="822325" eaLnBrk="0" fontAlgn="base" hangingPunct="0">
              <a:spcBef>
                <a:spcPct val="0"/>
              </a:spcBef>
              <a:spcAft>
                <a:spcPct val="0"/>
              </a:spcAft>
              <a:defRPr sz="2400">
                <a:solidFill>
                  <a:schemeClr val="tx1"/>
                </a:solidFill>
                <a:latin typeface="Times New Roman" panose="02020603050405020304" pitchFamily="18" charset="0"/>
              </a:defRPr>
            </a:lvl6pPr>
            <a:lvl7pPr marL="2560638" defTabSz="822325" eaLnBrk="0" fontAlgn="base" hangingPunct="0">
              <a:spcBef>
                <a:spcPct val="0"/>
              </a:spcBef>
              <a:spcAft>
                <a:spcPct val="0"/>
              </a:spcAft>
              <a:defRPr sz="2400">
                <a:solidFill>
                  <a:schemeClr val="tx1"/>
                </a:solidFill>
                <a:latin typeface="Times New Roman" panose="02020603050405020304" pitchFamily="18" charset="0"/>
              </a:defRPr>
            </a:lvl7pPr>
            <a:lvl8pPr marL="3017838" defTabSz="822325" eaLnBrk="0" fontAlgn="base" hangingPunct="0">
              <a:spcBef>
                <a:spcPct val="0"/>
              </a:spcBef>
              <a:spcAft>
                <a:spcPct val="0"/>
              </a:spcAft>
              <a:defRPr sz="2400">
                <a:solidFill>
                  <a:schemeClr val="tx1"/>
                </a:solidFill>
                <a:latin typeface="Times New Roman" panose="02020603050405020304" pitchFamily="18" charset="0"/>
              </a:defRPr>
            </a:lvl8pPr>
            <a:lvl9pPr marL="3475038" defTabSz="822325"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000" dirty="0" smtClean="0">
                <a:latin typeface="Arial" panose="020B0604020202020204" pitchFamily="34" charset="0"/>
              </a:rPr>
              <a:t> Driving on a curvy road</a:t>
            </a:r>
            <a:endParaRPr lang="en-US" altLang="en-US" sz="3000" dirty="0">
              <a:latin typeface="Arial" panose="020B0604020202020204" pitchFamily="34" charset="0"/>
            </a:endParaRPr>
          </a:p>
        </p:txBody>
      </p:sp>
      <p:sp>
        <p:nvSpPr>
          <p:cNvPr id="7" name="Down Arrow 6"/>
          <p:cNvSpPr/>
          <p:nvPr/>
        </p:nvSpPr>
        <p:spPr>
          <a:xfrm>
            <a:off x="3276600" y="2819400"/>
            <a:ext cx="228600" cy="1295400"/>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Down Arrow 7"/>
          <p:cNvSpPr/>
          <p:nvPr/>
        </p:nvSpPr>
        <p:spPr>
          <a:xfrm flipV="1">
            <a:off x="7010400" y="2286000"/>
            <a:ext cx="228600" cy="303371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2724150" y="4319826"/>
                <a:ext cx="13335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𝑎</m:t>
                      </m:r>
                      <m:r>
                        <a:rPr lang="en-US" sz="2800" b="0" i="1" smtClean="0">
                          <a:latin typeface="Cambria Math" panose="02040503050406030204" pitchFamily="18" charset="0"/>
                        </a:rPr>
                        <m:t>=</m:t>
                      </m:r>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𝑟</m:t>
                          </m:r>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724150" y="4319826"/>
                <a:ext cx="1333500" cy="86177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515100" y="1197404"/>
                <a:ext cx="1333500" cy="8617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rPr>
                        <m:t>=</m:t>
                      </m:r>
                      <m:f>
                        <m:fPr>
                          <m:ctrlPr>
                            <a:rPr lang="en-US" sz="2800" b="0" i="1" smtClean="0">
                              <a:solidFill>
                                <a:schemeClr val="tx1"/>
                              </a:solidFill>
                              <a:latin typeface="Cambria Math"/>
                            </a:rPr>
                          </m:ctrlPr>
                        </m:fPr>
                        <m:num>
                          <m:sSup>
                            <m:sSupPr>
                              <m:ctrlPr>
                                <a:rPr lang="en-US" sz="2800" b="0" i="1" smtClean="0">
                                  <a:solidFill>
                                    <a:schemeClr val="tx1"/>
                                  </a:solidFill>
                                  <a:latin typeface="Cambria Math"/>
                                </a:rPr>
                              </m:ctrlPr>
                            </m:sSupPr>
                            <m:e>
                              <m:r>
                                <a:rPr lang="en-US" sz="2800" b="0" i="1" smtClean="0">
                                  <a:solidFill>
                                    <a:schemeClr val="tx1"/>
                                  </a:solidFill>
                                  <a:latin typeface="Cambria Math" panose="02040503050406030204" pitchFamily="18" charset="0"/>
                                </a:rPr>
                                <m:t>𝑣</m:t>
                              </m:r>
                            </m:e>
                            <m:sup>
                              <m:r>
                                <a:rPr lang="en-US" sz="2800" b="0" i="1" smtClean="0">
                                  <a:solidFill>
                                    <a:schemeClr val="tx1"/>
                                  </a:solidFill>
                                  <a:latin typeface="Cambria Math" panose="02040503050406030204" pitchFamily="18" charset="0"/>
                                </a:rPr>
                                <m:t>2</m:t>
                              </m:r>
                            </m:sup>
                          </m:sSup>
                        </m:num>
                        <m:den>
                          <m:r>
                            <a:rPr lang="en-US" sz="2800" b="0" i="1" smtClean="0">
                              <a:solidFill>
                                <a:schemeClr val="tx1"/>
                              </a:solidFill>
                              <a:latin typeface="Cambria Math" panose="02040503050406030204" pitchFamily="18" charset="0"/>
                            </a:rPr>
                            <m:t>𝑟</m:t>
                          </m:r>
                        </m:den>
                      </m:f>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6515100" y="1197404"/>
                <a:ext cx="1333500" cy="86177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86300" y="2971800"/>
                <a:ext cx="1333500" cy="43088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𝑎</m:t>
                      </m:r>
                      <m:r>
                        <a:rPr lang="en-US" sz="2800" b="0" i="1" smtClean="0">
                          <a:solidFill>
                            <a:schemeClr val="tx1"/>
                          </a:solidFill>
                          <a:latin typeface="Cambria Math" panose="02040503050406030204" pitchFamily="18" charset="0"/>
                        </a:rPr>
                        <m:t>=0</m:t>
                      </m:r>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686300" y="2971800"/>
                <a:ext cx="1333500" cy="43088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389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ASPOLLED" val="0202CB6B6F914790BAFB4E9037CAB89A"/>
  <p:tag name="TPVERSION" val="5"/>
  <p:tag name="TPFULLVERSION" val="5.2.1.3179"/>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A"/>
  <p:tag name="QUESTIONDIFFICULTY" val=" 0"/>
  <p:tag name="QUESTIONPOINTS" val=" 1"/>
  <p:tag name="QUESTIONCHANCES" val=" 1"/>
  <p:tag name="QUESTIONTIMER" val="00:30"/>
  <p:tag name="QUESTIONCHOICESTYPE" val=" 1"/>
  <p:tag name="QUESTIONCHARTTYPE" val="0"/>
  <p:tag name="MANUALQUESTIONSTART" val="No"/>
</p:tagLst>
</file>

<file path=ppt/tags/tag11.xml><?xml version="1.0" encoding="utf-8"?>
<p:tagLst xmlns:a="http://schemas.openxmlformats.org/drawingml/2006/main" xmlns:r="http://schemas.openxmlformats.org/officeDocument/2006/relationships" xmlns:p="http://schemas.openxmlformats.org/presentationml/2006/main">
  <p:tag name="RESULTS" val="A ball moves CW in circular motion. What happens when it reaches the opening?[;crlf;]20[;]51[;]20[;]False[;]0[;][;crlf;]2.95[;]3[;]0.217944947177034[;]0.0475[;crlf;]0[;]0[;]A1[;]A[;][;crlf;]1[;]0[;]B2[;]B[;][;crlf;]19[;]0[;]C3[;]C[;][;crlf;]0[;]0[;]D4[;]D[;]"/>
  <p:tag name="HASRESULTS" val="True"/>
  <p:tag name="LIVECHARTING" val="False"/>
  <p:tag name="AUTOOPENPOLL" val="True"/>
  <p:tag name="AUTOFORMATCHART" val="True"/>
  <p:tag name="TYPE" val="MultiChoiceSlide"/>
  <p:tag name="TPQUESTIONXML" val="﻿&lt;?xml version=&quot;1.0&quot; encoding=&quot;utf-8&quot;?&gt;&#10;&lt;questionlist&gt;&#10;    &lt;properties&gt;&#10;        &lt;guid&gt;4F07EB70C72C4AEAACD903440FB10CA2&lt;/guid&gt;&#10;        &lt;description /&gt;&#10;        &lt;date&gt;5/26/2014 5:30:3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C61BC424B244597ACCB820DDBE3B0C6&lt;/guid&gt;&#10;            &lt;repollguid&gt;08831BFCB96B4B29B7E70A19A2A566C3&lt;/repollguid&gt;&#10;            &lt;sourceid&gt;D034CB25E0B44CD7AAC51EAF003AFD5B&lt;/sourceid&gt;&#10;            &lt;questiontext&gt;A ball moves CW in circular motion. What happens when it reaches the opening?&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8346B20EC4C4645A71F9127C9A85395&lt;/guid&gt;&#10;                    &lt;answertext&gt;A&lt;/answertext&gt;&#10;                    &lt;valuetype&gt;0&lt;/valuetype&gt;&#10;                &lt;/answer&gt;&#10;                &lt;answer&gt;&#10;                    &lt;guid&gt;25E058EA035C466996A4734299A3408D&lt;/guid&gt;&#10;                    &lt;answertext&gt;B&lt;/answertext&gt;&#10;                    &lt;valuetype&gt;0&lt;/valuetype&gt;&#10;                &lt;/answer&gt;&#10;                &lt;answer&gt;&#10;                    &lt;guid&gt;63A9389E2B514C24BF6A001DC2BC219B&lt;/guid&gt;&#10;                    &lt;answertext&gt;C&lt;/answertext&gt;&#10;                    &lt;valuetype&gt;0&lt;/valuetype&gt;&#10;                &lt;/answer&gt;&#10;                &lt;answer&gt;&#10;                    &lt;guid&gt;F70007D6619D4E32BEB1F40CD6186BF7&lt;/guid&gt;&#10;                    &lt;answertext&gt;D&lt;/answertext&gt;&#10;                    &lt;valuetype&gt;0&lt;/valuetype&gt;&#10;                &lt;/answer&gt;&#10;            &lt;/answers&gt;&#10;        &lt;/multichoice&gt;&#10;    &lt;/questions&gt;&#10;&lt;/questionlist&gt;"/>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14.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D1984AE7EDC944A38F9D5B0A1BF06798&lt;/guid&gt;&#10;        &lt;description /&gt;&#10;        &lt;date&gt;5/26/2014 4:31:5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922CBDED05541BBA0C9C6484E84E9BE&lt;/guid&gt;&#10;            &lt;repollguid&gt;DCA9FA6316AD427A8A4B188949F7F716&lt;/repollguid&gt;&#10;            &lt;sourceid&gt;26675BBA0B864ED58A3AA88033373858&lt;/sourceid&gt;&#10;            &lt;questiontext&gt;A car travels around a corner with the cruise control on. Which vector is the car’s centripetal accelera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1F1AADE5763468682F1D40EE82412A9&lt;/guid&gt;&#10;                    &lt;answertext&gt;A&lt;/answertext&gt;&#10;                    &lt;valuetype&gt;0&lt;/valuetype&gt;&#10;                &lt;/answer&gt;&#10;                &lt;answer&gt;&#10;                    &lt;guid&gt;9D9E0EDCF4A54DC1855035552BF487D7&lt;/guid&gt;&#10;                    &lt;answertext&gt;B&lt;/answertext&gt;&#10;                    &lt;valuetype&gt;0&lt;/valuetype&gt;&#10;                &lt;/answer&gt;&#10;                &lt;answer&gt;&#10;                    &lt;guid&gt;4A86275DA3264A69B80A668B72153478&lt;/guid&gt;&#10;                    &lt;answertext&gt;C&lt;/answertext&gt;&#10;                    &lt;valuetype&gt;0&lt;/valuetype&gt;&#10;                &lt;/answer&gt;&#10;                &lt;answer&gt;&#10;                    &lt;guid&gt;FEE83E4AA25A4E9A87BEB32ECF3DD2A0&lt;/guid&gt;&#10;                    &lt;answertext&gt;D&lt;/answertext&gt;&#10;                    &lt;valuetype&gt;0&lt;/valuetype&gt;&#10;                &lt;/answer&gt;&#10;                &lt;answer&gt;&#10;                    &lt;guid&gt;99AA005BB7884B4B91ED006A80E61AC0&lt;/guid&gt;&#10;                    &lt;answertext&gt;E&lt;/answertext&gt;&#10;                    &lt;valuetype&gt;0&lt;/valuetype&gt;&#10;                &lt;/answer&gt;&#10;            &lt;/answers&gt;&#10;        &lt;/multichoice&gt;&#10;    &lt;/questions&gt;&#10;&lt;/questionlist&gt;"/>
  <p:tag name="RESULTS" val="A car travels around a corner with the cruise control on. Which vector is the car’s centripetal acceleration?[;crlf;]49[;]51[;]49[;]False[;]0[;][;crlf;]4.87755102040816[;]5[;]0.520308113631917[;]0.270720533111204[;crlf;]0[;]0[;]A1[;]A[;][;crlf;]1[;]0[;]B2[;]B[;][;crlf;]1[;]0[;]C3[;]C[;][;crlf;]1[;]0[;]D4[;]D[;][;crlf;]46[;]0[;]E5[;]E[;]"/>
  <p:tag name="HASRESULTS" val="Tru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LABELFORMAT" val="0"/>
  <p:tag name="NUMBERFORMAT" val="0"/>
</p:tagLst>
</file>

<file path=ppt/tags/tag17.xml><?xml version="1.0" encoding="utf-8"?>
<p:tagLst xmlns:a="http://schemas.openxmlformats.org/drawingml/2006/main" xmlns:r="http://schemas.openxmlformats.org/officeDocument/2006/relationships" xmlns:p="http://schemas.openxmlformats.org/presentationml/2006/main">
  <p:tag name="RESULTS" val="A car travels around a corner while speeding up. Which vector is the net force on the car?[;crlf;]49[;]51[;]49[;]False[;]0[;][;crlf;]4.71428571428571[;]5[;]0.699854212223765[;]0.489795918367347[;crlf;]0[;]0[;]A1[;]A[;][;crlf;]1[;]0[;]B2[;]B[;][;crlf;]4[;]0[;]C3[;]C[;][;crlf;]3[;]0[;]D4[;]D[;][;crlf;]41[;]0[;]E5[;]E[;]"/>
  <p:tag name="HASRESULTS" val="True"/>
  <p:tag name="LIVECHARTING" val="False"/>
  <p:tag name="AUTOOPENPOLL" val="True"/>
  <p:tag name="AUTOFORMATCHART" val="True"/>
  <p:tag name="TYPE" val="MultiChoiceSlide"/>
  <p:tag name="TPQUESTIONXML" val="﻿&lt;?xml version=&quot;1.0&quot; encoding=&quot;utf-8&quot;?&gt;&#10;&lt;questionlist&gt;&#10;    &lt;properties&gt;&#10;        &lt;guid&gt;D1984AE7EDC944A38F9D5B0A1BF06798&lt;/guid&gt;&#10;        &lt;description /&gt;&#10;        &lt;date&gt;5/26/2014 4:31:5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699471CA35442328B9AF7C10B4DFE7B&lt;/guid&gt;&#10;            &lt;repollguid&gt;DCA9FA6316AD427A8A4B188949F7F716&lt;/repollguid&gt;&#10;            &lt;sourceid&gt;26675BBA0B864ED58A3AA88033373858&lt;/sourceid&gt;&#10;            &lt;questiontext&gt;A car travels around a corner while speeding up. Which vector is the net force on the ca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1F1AADE5763468682F1D40EE82412A9&lt;/guid&gt;&#10;                    &lt;answertext&gt;A&lt;/answertext&gt;&#10;                    &lt;valuetype&gt;0&lt;/valuetype&gt;&#10;                &lt;/answer&gt;&#10;                &lt;answer&gt;&#10;                    &lt;guid&gt;9D9E0EDCF4A54DC1855035552BF487D7&lt;/guid&gt;&#10;                    &lt;answertext&gt;B&lt;/answertext&gt;&#10;                    &lt;valuetype&gt;0&lt;/valuetype&gt;&#10;                &lt;/answer&gt;&#10;                &lt;answer&gt;&#10;                    &lt;guid&gt;4A86275DA3264A69B80A668B72153478&lt;/guid&gt;&#10;                    &lt;answertext&gt;C&lt;/answertext&gt;&#10;                    &lt;valuetype&gt;0&lt;/valuetype&gt;&#10;                &lt;/answer&gt;&#10;                &lt;answer&gt;&#10;                    &lt;guid&gt;FEE83E4AA25A4E9A87BEB32ECF3DD2A0&lt;/guid&gt;&#10;                    &lt;answertext&gt;D&lt;/answertext&gt;&#10;                    &lt;valuetype&gt;0&lt;/valuetype&gt;&#10;                &lt;/answer&gt;&#10;                &lt;answer&gt;&#10;                    &lt;guid&gt;99AA005BB7884B4B91ED006A80E61AC0&lt;/guid&gt;&#10;                    &lt;answertext&gt;E&lt;/answertext&gt;&#10;                    &lt;valuetype&gt;0&lt;/valuetype&gt;&#10;                &lt;/answer&gt;&#10;            &lt;/answers&gt;&#10;        &lt;/multichoice&gt;&#10;    &lt;/questions&gt;&#10;&lt;/questionlist&gt;"/>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LABELFORMAT" val="0"/>
  <p:tag name="NUMBERFORMAT" val="0"/>
</p:tagLst>
</file>

<file path=ppt/tags/tag2.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98C36832158944099AA55986C281B76D&lt;/guid&gt;&#10;        &lt;description /&gt;&#10;        &lt;date&gt;5/26/2014 5:31:1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5E2AA3C3E864493BFA7C54C6CF00D5B&lt;/guid&gt;&#10;            &lt;repollguid&gt;AF23D997979348CF80E737C7B0CEC9D3&lt;/repollguid&gt;&#10;            &lt;sourceid&gt;874A6E203F1D4C058FF2AC16E232722E&lt;/sourceid&gt;&#10;            &lt;questiontext&gt;For uniform circular motion, the accelera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3010C83A39E442085FA1F00EA333412&lt;/guid&gt;&#10;                    &lt;answertext&gt;Is parallel to the velocity&lt;/answertext&gt;&#10;                    &lt;valuetype&gt;0&lt;/valuetype&gt;&#10;                &lt;/answer&gt;&#10;                &lt;answer&gt;&#10;                    &lt;guid&gt;BDFF6D1EF4E74AD5A2D5DA8DD5B421CB&lt;/guid&gt;&#10;                    &lt;answertext&gt;Is directed toward the center of the circle&lt;/answertext&gt;&#10;                    &lt;valuetype&gt;0&lt;/valuetype&gt;&#10;                &lt;/answer&gt;&#10;                &lt;answer&gt;&#10;                    &lt;guid&gt;5963A4EC01C34986A3539074C4ED2D5E&lt;/guid&gt;&#10;                    &lt;answertext&gt;Is large for a larger orbital the same speed&lt;/answertext&gt;&#10;                    &lt;valuetype&gt;0&lt;/valuetype&gt;&#10;                &lt;/answer&gt;&#10;                &lt;answer&gt;&#10;                    &lt;guid&gt;4D72338D2C6F45699F2C6DC852FC87BB&lt;/guid&gt;&#10;                    &lt;answertext&gt;Is always due to gravity&lt;/answertext&gt;&#10;                    &lt;valuetype&gt;0&lt;/valuetype&gt;&#10;                &lt;/answer&gt;&#10;            &lt;/answers&gt;&#10;        &lt;/multichoice&gt;&#10;    &lt;/questions&gt;&#10;&lt;/questionlist&gt;"/>
  <p:tag name="RESULTS" val="For uniform circular motion, the acceleration[;crlf;]51[;]51[;]51[;]False[;]0[;][;crlf;]2[;]2[;]0[;]0[;crlf;]0[;]0[;]is parallel to the velocity1[;]is parallel to the velocity[;][;crlf;]51[;]0[;]is directed toward the center of the circle2[;]is directed toward the center of the circle[;][;crlf;]0[;]0[;]is large for a larger orbital the same speed3[;]is large for a larger orbital the same speed[;][;crlf;]0[;]0[;]is always due to gravity4[;]is always due to gravity[;]"/>
  <p:tag name="HASRESULTS" val="True"/>
</p:tagLst>
</file>

<file path=ppt/tags/tag20.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RESULTS" val="A car travels around a corner while speeding up. Which vector is the force of friction from the road on the car?[;crlf;]48[;]48[;]48[;]False[;]0[;][;crlf;]3.95833333333333[;]4[;]0.454529671443155[;]0.206597222222222[;crlf;]1[;]0[;]A1[;]A[;][;crlf;]0[;]0[;]B2[;]B[;][;crlf;]0[;]0[;]C3[;]C[;][;crlf;]46[;]0[;]D4[;]D[;][;crlf;]1[;]0[;]E5[;]E[;]"/>
  <p:tag name="HASRESULTS" val="True"/>
  <p:tag name="TYPE" val="MultiChoiceSlide"/>
  <p:tag name="TPQUESTIONXML" val="﻿&lt;?xml version=&quot;1.0&quot; encoding=&quot;utf-8&quot;?&gt;&#10;&lt;questionlist&gt;&#10;    &lt;properties&gt;&#10;        &lt;guid&gt;D1984AE7EDC944A38F9D5B0A1BF06798&lt;/guid&gt;&#10;        &lt;description /&gt;&#10;        &lt;date&gt;5/26/2014 4:31:5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22E4281DCC84F068A4D69E4336BEFC2&lt;/guid&gt;&#10;            &lt;repollguid&gt;DCA9FA6316AD427A8A4B188949F7F716&lt;/repollguid&gt;&#10;            &lt;sourceid&gt;26675BBA0B864ED58A3AA88033373858&lt;/sourceid&gt;&#10;            &lt;questiontext&gt;A car travels around a corner while speeding up. Which vector is the force of friction from the road on the ca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1F1AADE5763468682F1D40EE82412A9&lt;/guid&gt;&#10;                    &lt;answertext&gt;A&lt;/answertext&gt;&#10;                    &lt;valuetype&gt;0&lt;/valuetype&gt;&#10;                &lt;/answer&gt;&#10;                &lt;answer&gt;&#10;                    &lt;guid&gt;9D9E0EDCF4A54DC1855035552BF487D7&lt;/guid&gt;&#10;                    &lt;answertext&gt;B&lt;/answertext&gt;&#10;                    &lt;valuetype&gt;0&lt;/valuetype&gt;&#10;                &lt;/answer&gt;&#10;                &lt;answer&gt;&#10;                    &lt;guid&gt;4A86275DA3264A69B80A668B72153478&lt;/guid&gt;&#10;                    &lt;answertext&gt;C&lt;/answertext&gt;&#10;                    &lt;valuetype&gt;0&lt;/valuetype&gt;&#10;                &lt;/answer&gt;&#10;                &lt;answer&gt;&#10;                    &lt;guid&gt;FEE83E4AA25A4E9A87BEB32ECF3DD2A0&lt;/guid&gt;&#10;                    &lt;answertext&gt;D&lt;/answertext&gt;&#10;                    &lt;valuetype&gt;0&lt;/valuetype&gt;&#10;                &lt;/answer&gt;&#10;                &lt;answer&gt;&#10;                    &lt;guid&gt;99AA005BB7884B4B91ED006A80E61AC0&lt;/guid&gt;&#10;                    &lt;answertext&gt;E&lt;/answertext&gt;&#10;                    &lt;valuetype&gt;0&lt;/valuetype&gt;&#10;                &lt;/answer&gt;&#10;            &lt;/answers&gt;&#10;        &lt;/multichoice&gt;&#10;    &lt;/questions&gt;&#10;&lt;/questionlist&gt;"/>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LABELFORMAT" val="0"/>
  <p:tag name="NUMBERFORMAT" val="0"/>
</p:tagLst>
</file>

<file path=ppt/tags/tag23.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D1984AE7EDC944A38F9D5B0A1BF06798&lt;/guid&gt;&#10;        &lt;description /&gt;&#10;        &lt;date&gt;5/26/2014 4:31:5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C81ADDE3605499E8A65B98B52575594&lt;/guid&gt;&#10;            &lt;repollguid&gt;DCA9FA6316AD427A8A4B188949F7F716&lt;/repollguid&gt;&#10;            &lt;sourceid&gt;26675BBA0B864ED58A3AA88033373858&lt;/sourceid&gt;&#10;            &lt;questiontext&gt;A car travels around a corner at a constant speed. Which vector is the fictitious force on the car?&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1F1AADE5763468682F1D40EE82412A9&lt;/guid&gt;&#10;                    &lt;answertext&gt;A&lt;/answertext&gt;&#10;                    &lt;valuetype&gt;0&lt;/valuetype&gt;&#10;                &lt;/answer&gt;&#10;                &lt;answer&gt;&#10;                    &lt;guid&gt;9D9E0EDCF4A54DC1855035552BF487D7&lt;/guid&gt;&#10;                    &lt;answertext&gt;B&lt;/answertext&gt;&#10;                    &lt;valuetype&gt;0&lt;/valuetype&gt;&#10;                &lt;/answer&gt;&#10;                &lt;answer&gt;&#10;                    &lt;guid&gt;4A86275DA3264A69B80A668B72153478&lt;/guid&gt;&#10;                    &lt;answertext&gt;C&lt;/answertext&gt;&#10;                    &lt;valuetype&gt;0&lt;/valuetype&gt;&#10;                &lt;/answer&gt;&#10;                &lt;answer&gt;&#10;                    &lt;guid&gt;FEE83E4AA25A4E9A87BEB32ECF3DD2A0&lt;/guid&gt;&#10;                    &lt;answertext&gt;D&lt;/answertext&gt;&#10;                    &lt;valuetype&gt;0&lt;/valuetype&gt;&#10;                &lt;/answer&gt;&#10;                &lt;answer&gt;&#10;                    &lt;guid&gt;99AA005BB7884B4B91ED006A80E61AC0&lt;/guid&gt;&#10;                    &lt;answertext&gt;E&lt;/answertext&gt;&#10;                    &lt;valuetype&gt;0&lt;/valuetype&gt;&#10;                &lt;/answer&gt;&#10;            &lt;/answers&gt;&#10;        &lt;/multichoice&gt;&#10;    &lt;/questions&gt;&#10;&lt;/questionlist&gt;"/>
  <p:tag name="RESULTS" val="A car travels around a corner at a constant speed. Which vector is the fictitious force on the car?[;crlf;]47[;]48[;]47[;]False[;]0[;][;crlf;]2[;]2[;]0[;]0[;crlf;]0[;]0[;]A1[;]A[;][;crlf;]47[;]0[;]B2[;]B[;][;crlf;]0[;]0[;]C3[;]C[;][;crlf;]0[;]0[;]D4[;]D[;][;crlf;]0[;]0[;]E5[;]E[;]"/>
  <p:tag name="HASRESULTS" val="True"/>
</p:tagLst>
</file>

<file path=ppt/tags/tag24.xml><?xml version="1.0" encoding="utf-8"?>
<p:tagLst xmlns:a="http://schemas.openxmlformats.org/drawingml/2006/main" xmlns:r="http://schemas.openxmlformats.org/officeDocument/2006/relationships" xmlns:p="http://schemas.openxmlformats.org/presentationml/2006/main">
  <p:tag name="ZEROBASED" val="False"/>
</p:tagLst>
</file>

<file path=ppt/tags/tag2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LABELFORMAT" val="0"/>
  <p:tag name="NUMBERFORMAT" val="0"/>
</p:tagLst>
</file>

<file path=ppt/tags/tag26.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8D04F60A2D564111900845CDAECD1D7B&lt;/guid&gt;&#10;        &lt;description /&gt;&#10;        &lt;date&gt;5/26/2014 5:37:3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4A509E16D40404A982CF9A46A966CD5&lt;/guid&gt;&#10;            &lt;repollguid&gt;958139DFE31246A5A68AA89F73EA18D2&lt;/repollguid&gt;&#10;            &lt;sourceid&gt;05E328366A9D4168A812B3B901100CDD&lt;/sourceid&gt;&#10;            &lt;questiontext&gt;When a ball on the end of a string is swung in a vertical circle, the ball’s acceleration is becaus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953D398F8334C489D5C98C7B131F676&lt;/guid&gt;&#10;                    &lt;answertext&gt;The speed is changing&lt;/answertext&gt;&#10;                    &lt;valuetype&gt;0&lt;/valuetype&gt;&#10;                &lt;/answer&gt;&#10;                &lt;answer&gt;&#10;                    &lt;guid&gt;D373A3A55C494AB0836D75CB6B9E28F1&lt;/guid&gt;&#10;                    &lt;answertext&gt;The direction is changing&lt;/answertext&gt;&#10;                    &lt;valuetype&gt;0&lt;/valuetype&gt;&#10;                &lt;/answer&gt;&#10;                &lt;answer&gt;&#10;                    &lt;guid&gt;0537234C71694A4F89554B50C4569564&lt;/guid&gt;&#10;                    &lt;answertext&gt;The speed and direction are changing&lt;/answertext&gt;&#10;                    &lt;valuetype&gt;0&lt;/valuetype&gt;&#10;                &lt;/answer&gt;&#10;                &lt;answer&gt;&#10;                    &lt;guid&gt;B0B4D8FFAAAC4DF7A63BD22F1308CEDD&lt;/guid&gt;&#10;                    &lt;answertext&gt;The ball is not acceleration&lt;/answertext&gt;&#10;                    &lt;valuetype&gt;0&lt;/valuetype&gt;&#10;                &lt;/answer&gt;&#10;            &lt;/answers&gt;&#10;        &lt;/multichoice&gt;&#10;    &lt;/questions&gt;&#10;&lt;/questionlist&gt;"/>
  <p:tag name="RESULTS" val="When a ball on the end of a string is swung in a vertical circle, the ball’s acceleration is because[;crlf;]48[;]48[;]48[;]False[;]0[;][;crlf;]2[;]2[;]0[;]0[;crlf;]0[;]0[;]The speed is changing1[;]The speed is changing[;][;crlf;]48[;]0[;]The direction is changing2[;]The direction is changing[;][;crlf;]0[;]0[;]The speed and direction are changing3[;]The speed and direction are changing[;][;crlf;]0[;]0[;]The ball is not acceleration4[;]The ball is not acceleration[;]"/>
  <p:tag name="HASRESULTS" val="True"/>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29.xml><?xml version="1.0" encoding="utf-8"?>
<p:tagLst xmlns:a="http://schemas.openxmlformats.org/drawingml/2006/main" xmlns:r="http://schemas.openxmlformats.org/officeDocument/2006/relationships" xmlns:p="http://schemas.openxmlformats.org/presentationml/2006/main">
  <p:tag name="RESULTS" val="A 60 kg person stands on each of the following planets. Ranks order her weight on the three bodies, from highest to lowest[;crlf;]48[;]50[;]48[;]False[;]0[;][;crlf;]1.64583333333333[;]1[;]1.19877686506798[;]1.43706597222222[;crlf;]37[;]0[;]A&gt;B&gt;C1[;]A&gt;B&gt;C[;][;crlf;]0[;]0[;]B&gt;A&gt;C2[;]B&gt;A&gt;C[;][;crlf;]2[;]0[;]B&gt;C&gt;A3[;]B&gt;C&gt;A[;][;crlf;]9[;]0[;]C&gt;B&gt;A4[;]C&gt;B&gt;A[;][;crlf;]0[;]0[;]C&gt;A&gt;B5[;]C&gt;A&gt;B[;]"/>
  <p:tag name="HASRESULTS" val="True"/>
  <p:tag name="LIVECHARTING" val="False"/>
  <p:tag name="AUTOOPENPOLL" val="True"/>
  <p:tag name="AUTOFORMATCHART" val="True"/>
  <p:tag name="TYPE" val="MultiChoiceSlide"/>
  <p:tag name="TPQUESTIONXML" val="﻿&lt;?xml version=&quot;1.0&quot; encoding=&quot;utf-8&quot;?&gt;&#10;&lt;questionlist&gt;&#10;    &lt;properties&gt;&#10;        &lt;guid&gt;BF5EC568670D4EB6BBD5E8701D97E930&lt;/guid&gt;&#10;        &lt;description /&gt;&#10;        &lt;date&gt;5/26/2014 5:12:0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145C44DE0E546BAADA5D0336BB369FA&lt;/guid&gt;&#10;            &lt;repollguid&gt;B481FA78C66245909B8EB37F604CFF70&lt;/repollguid&gt;&#10;            &lt;sourceid&gt;6E6002A5D6A3497496F77E132178DD76&lt;/sourceid&gt;&#10;            &lt;questiontext&gt;A 60 kg person stands on each of the following planets. Ranks order her weight on the three bodies, from highest to lowes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11AC4826AFA46F8A4BB8158D1B55E3E&lt;/guid&gt;&#10;                    &lt;answertext&gt;A&amp;gt;B&amp;gt;C&lt;/answertext&gt;&#10;                    &lt;valuetype&gt;0&lt;/valuetype&gt;&#10;                &lt;/answer&gt;&#10;                &lt;answer&gt;&#10;                    &lt;guid&gt;32A7F17656B64A09B17971AFE27AC110&lt;/guid&gt;&#10;                    &lt;answertext&gt;B&amp;gt;A&amp;gt;C&lt;/answertext&gt;&#10;                    &lt;valuetype&gt;0&lt;/valuetype&gt;&#10;                &lt;/answer&gt;&#10;                &lt;answer&gt;&#10;                    &lt;guid&gt;322A96DD98B54F11B66B32BF5D1B59DA&lt;/guid&gt;&#10;                    &lt;answertext&gt;B&amp;gt;C&amp;gt;A&lt;/answertext&gt;&#10;                    &lt;valuetype&gt;0&lt;/valuetype&gt;&#10;                &lt;/answer&gt;&#10;                &lt;answer&gt;&#10;                    &lt;guid&gt;CA5FED30E5964F5AAF818DF4028AC8BF&lt;/guid&gt;&#10;                    &lt;answertext&gt;C&amp;gt;B&amp;gt;A&lt;/answertext&gt;&#10;                    &lt;valuetype&gt;0&lt;/valuetype&gt;&#10;                &lt;/answer&gt;&#10;                &lt;answer&gt;&#10;                    &lt;guid&gt;97BB675A45B24727AB76B62F778FCEC4&lt;/guid&gt;&#10;                    &lt;answertext&gt;C&amp;gt;A&amp;gt;B&lt;/answertext&gt;&#10;                    &lt;valuetype&gt;0&lt;/valuetype&gt;&#10;                &lt;/answer&gt;&#10;            &lt;/answers&gt;&#10;        &lt;/multichoice&gt;&#10;    &lt;/questions&gt;&#10;&lt;/questionlist&gt;"/>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32.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1DD1E72230484FB0963775D80F9176D7&lt;/guid&gt;&#10;        &lt;description /&gt;&#10;        &lt;date&gt;5/26/2014 5:15:4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80371853AA14AA5AC016A5DED4DFB8F&lt;/guid&gt;&#10;            &lt;repollguid&gt;30EB7B2689704413AF5C6082D53CFC69&lt;/repollguid&gt;&#10;            &lt;sourceid&gt;CB640AC5D9EC467499CAD9A32A307410&lt;/sourceid&gt;&#10;            &lt;questiontext&gt;Which vector pair matches the car’s motion over the hill?&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0F944F6B90B4F289ECD458996010BC6&lt;/guid&gt;&#10;                    &lt;answertext&gt;A&lt;/answertext&gt;&#10;                    &lt;valuetype&gt;0&lt;/valuetype&gt;&#10;                &lt;/answer&gt;&#10;                &lt;answer&gt;&#10;                    &lt;guid&gt;7D98A6CFD3BD4BEBB9DF735C5A92A5CD&lt;/guid&gt;&#10;                    &lt;answertext&gt;B&lt;/answertext&gt;&#10;                    &lt;valuetype&gt;0&lt;/valuetype&gt;&#10;                &lt;/answer&gt;&#10;                &lt;answer&gt;&#10;                    &lt;guid&gt;800EA19F47254FF6B10D9C470B4FB014&lt;/guid&gt;&#10;                    &lt;answertext&gt;C&lt;/answertext&gt;&#10;                    &lt;valuetype&gt;0&lt;/valuetype&gt;&#10;                &lt;/answer&gt;&#10;            &lt;/answers&gt;&#10;        &lt;/multichoice&gt;&#10;    &lt;/questions&gt;&#10;&lt;/questionlist&gt;"/>
  <p:tag name="RESULTS" val="Which vector pair matches the car’s motion over the hill?[;crlf;]50[;]50[;]50[;]False[;]0[;][;crlf;]1.08[;]1[;]0.337045990927054[;]0.1136[;crlf;]47[;]0[;]A1[;]A[;][;crlf;]2[;]0[;]B2[;]B[;][;crlf;]1[;]0[;]C3[;]C[;]"/>
  <p:tag name="HASRESULTS" val="True"/>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35.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63EBF7A3F700404EAAA15F1DE42D7753&lt;/guid&gt;&#10;        &lt;description /&gt;&#10;        &lt;date&gt;5/26/2014 5:39:4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01DD6790F8246108E0E0355C31B2C41&lt;/guid&gt;&#10;            &lt;repollguid&gt;DFA281C3132B44B8AA5126444B263103&lt;/repollguid&gt;&#10;            &lt;sourceid&gt;C1627EF68AA94379B2446AE6469AD43B&lt;/sourceid&gt;&#10;            &lt;questiontext&gt;A satellite orbits the earth. A space shuttle crew is sent to boost the satellite into a higher orbit.  Which of these quantities increas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61A3BBF528E4016B94EA68A0EF48038&lt;/guid&gt;&#10;                    &lt;answertext&gt;Speed&lt;/answertext&gt;&#10;                    &lt;valuetype&gt;0&lt;/valuetype&gt;&#10;                &lt;/answer&gt;&#10;                &lt;answer&gt;&#10;                    &lt;guid&gt;869B5E85ACDA4382A56C5587A25F4461&lt;/guid&gt;&#10;                    &lt;answertext&gt;Angular speed&lt;/answertext&gt;&#10;                    &lt;valuetype&gt;0&lt;/valuetype&gt;&#10;                &lt;/answer&gt;&#10;                &lt;answer&gt;&#10;                    &lt;guid&gt;494637569C804CDF8666E81D4C9F5144&lt;/guid&gt;&#10;                    &lt;answertext&gt;Period&lt;/answertext&gt;&#10;                    &lt;valuetype&gt;0&lt;/valuetype&gt;&#10;                &lt;/answer&gt;&#10;                &lt;answer&gt;&#10;                    &lt;guid&gt;1982D3A3C3634A92A7B7784551C6DB39&lt;/guid&gt;&#10;                    &lt;answertext&gt;Centripetal acceleration&lt;/answertext&gt;&#10;                    &lt;valuetype&gt;0&lt;/valuetype&gt;&#10;                &lt;/answer&gt;&#10;                &lt;answer&gt;&#10;                    &lt;guid&gt;B2172DAE85FA445388080132C616D1EF&lt;/guid&gt;&#10;                    &lt;answertext&gt;Gravitational force of the earth&lt;/answertext&gt;&#10;                    &lt;valuetype&gt;0&lt;/valuetype&gt;&#10;                &lt;/answer&gt;&#10;            &lt;/answers&gt;&#10;        &lt;/multichoice&gt;&#10;    &lt;/questions&gt;&#10;&lt;/questionlist&gt;"/>
  <p:tag name="RESULTS" val="A satellite orbits the earth. A space shuttle crew is sent to boost the satellite into a higher orbit.  Which of these quantities increases?[;crlf;]48[;]50[;]48[;]False[;]0[;][;crlf;]3.02083333333333[;]3[;]0.249130432147946[;]0.0620659722222222[;crlf;]0[;]0[;]Speed1[;]Speed[;][;crlf;]1[;]0[;]Angular speed2[;]Angular speed[;][;crlf;]45[;]0[;]Period3[;]Period[;][;crlf;]2[;]0[;]Centripetal acceleration4[;]Centripetal acceleration[;][;crlf;]0[;]0[;]Gravitational force of the earth5[;]Gravitational force of the earth[;]"/>
  <p:tag name="HASRESULTS" val="True"/>
</p:tagLst>
</file>

<file path=ppt/tags/tag36.xml><?xml version="1.0" encoding="utf-8"?>
<p:tagLst xmlns:a="http://schemas.openxmlformats.org/drawingml/2006/main" xmlns:r="http://schemas.openxmlformats.org/officeDocument/2006/relationships" xmlns:p="http://schemas.openxmlformats.org/presentationml/2006/main">
  <p:tag name="ZEROBASED" val="False"/>
</p:tagLst>
</file>

<file path=ppt/tags/tag37.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5.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AUTOFORMATCHART" val="True"/>
  <p:tag name="TYPE" val="MultiChoiceSlide"/>
  <p:tag name="TPQUESTIONXML" val="﻿&lt;?xml version=&quot;1.0&quot; encoding=&quot;utf-8&quot;?&gt;&#10;&lt;questionlist&gt;&#10;    &lt;properties&gt;&#10;        &lt;guid&gt;071C2B12C5654F40A43F6C216C542637&lt;/guid&gt;&#10;        &lt;description /&gt;&#10;        &lt;date&gt;5/26/2014 5:33:35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309F9955D004C17BFD81A95ABAEBCB4&lt;/guid&gt;&#10;            &lt;repollguid&gt;4B36697261F244678105E32B19D46A15&lt;/repollguid&gt;&#10;            &lt;sourceid&gt;83E4DD68C0E546B98185B4DCCD35BFB2&lt;/sourceid&gt;&#10;            &lt;questiontext&gt;When a car turns a corner on a level road, which force provides the necessary centripetal acceleratio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A16C0407A0E54DEFACD5299FDA74395C&lt;/guid&gt;&#10;                    &lt;answertext&gt;Friction&lt;/answertext&gt;&#10;                    &lt;valuetype&gt;0&lt;/valuetype&gt;&#10;                &lt;/answer&gt;&#10;                &lt;answer&gt;&#10;                    &lt;guid&gt;087EC35A27AD4B25A82B0D2E9C9FEB39&lt;/guid&gt;&#10;                    &lt;answertext&gt;Tension&lt;/answertext&gt;&#10;                    &lt;valuetype&gt;0&lt;/valuetype&gt;&#10;                &lt;/answer&gt;&#10;                &lt;answer&gt;&#10;                    &lt;guid&gt;F33ADAB9352C4074B4228025B8CBB1D1&lt;/guid&gt;&#10;                    &lt;answertext&gt;Normal Force&lt;/answertext&gt;&#10;                    &lt;valuetype&gt;0&lt;/valuetype&gt;&#10;                &lt;/answer&gt;&#10;                &lt;answer&gt;&#10;                    &lt;guid&gt;3F676C3E0C7A4AFB9218D388026045F0&lt;/guid&gt;&#10;                    &lt;answertext&gt;Air resistance&lt;/answertext&gt;&#10;                    &lt;valuetype&gt;0&lt;/valuetype&gt;&#10;                &lt;/answer&gt;&#10;                &lt;answer&gt;&#10;                    &lt;guid&gt;BF3B5862F55B42F8A7BF4540B52B80AC&lt;/guid&gt;&#10;                    &lt;answertext&gt;Gravity&lt;/answertext&gt;&#10;                    &lt;valuetype&gt;0&lt;/valuetype&gt;&#10;                &lt;/answer&gt;&#10;            &lt;/answers&gt;&#10;        &lt;/multichoice&gt;&#10;    &lt;/questions&gt;&#10;&lt;/questionlist&gt;"/>
  <p:tag name="RESULTS" val="When a car turns a corner on a level road, which force provides the necessary centripetal acceleration?[;crlf;]51[;]51[;]51[;]False[;]0[;][;crlf;]1.64705882352941[;]1[;]1.28067888571043[;]1.6401384083045[;crlf;]39[;]0[;]Friction1[;]Friction[;][;crlf;]1[;]0[;]Tension2[;]Tension[;][;crlf;]6[;]0[;]Normal Force3[;]Normal Force[;][;crlf;]0[;]0[;]Air resistance4[;]Air resistance[;][;crlf;]5[;]0[;]Gravity5[;]Gravity[;]"/>
  <p:tag name="HASRESULTS" val="Tru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8.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A"/>
  <p:tag name="QUESTIONDIFFICULTY" val=" 0"/>
  <p:tag name="QUESTIONPOINTS" val=" 1"/>
  <p:tag name="QUESTIONCHANCES" val=" 1"/>
  <p:tag name="QUESTIONTIMER" val="00:30"/>
  <p:tag name="QUESTIONCHOICESTYPE" val=" 1"/>
  <p:tag name="QUESTIONCHARTTYPE" val="0"/>
  <p:tag name="MANUALQUESTIONSTART" val="No"/>
</p:tagLst>
</file>

<file path=ppt/tags/tag9.xml><?xml version="1.0" encoding="utf-8"?>
<p:tagLst xmlns:a="http://schemas.openxmlformats.org/drawingml/2006/main" xmlns:r="http://schemas.openxmlformats.org/officeDocument/2006/relationships" xmlns:p="http://schemas.openxmlformats.org/presentationml/2006/main">
  <p:tag name="VERSION" val="4.10"/>
  <p:tag name="QUESTIONNAME" val=" "/>
  <p:tag name="QUESTIONTYPE" val=" 0"/>
  <p:tag name="QUESTIONCHOICES" val=" 2"/>
  <p:tag name="QUESTIONANSWER" val="D"/>
  <p:tag name="QUESTIONDIFFICULTY" val=" 0"/>
  <p:tag name="QUESTIONPOINTS" val=" 1"/>
  <p:tag name="QUESTIONCHANCES" val=" 1"/>
  <p:tag name="QUESTIONTIMER" val="00:30"/>
  <p:tag name="QUESTIONCHOICESTYPE" val=" 1"/>
  <p:tag name="QUESTIONCHARTTYPE" val="0"/>
  <p:tag name="MANUALQUESTIONSTART" val="No"/>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2407</Words>
  <Application>Microsoft Office PowerPoint</Application>
  <PresentationFormat>On-screen Show (4:3)</PresentationFormat>
  <Paragraphs>348</Paragraphs>
  <Slides>54</Slides>
  <Notes>42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54</vt:i4>
      </vt:variant>
    </vt:vector>
  </HeadingPairs>
  <TitlesOfParts>
    <vt:vector size="58" baseType="lpstr">
      <vt:lpstr>Office Theme</vt:lpstr>
      <vt:lpstr>Chart</vt:lpstr>
      <vt:lpstr>Equation</vt:lpstr>
      <vt:lpstr>Microsoft Graph Chart</vt:lpstr>
      <vt:lpstr>PowerPoint Presentation</vt:lpstr>
      <vt:lpstr>PowerPoint Presentation</vt:lpstr>
      <vt:lpstr>For uniform circular motion, the acceleration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a car turns a corner on a level road, which force provides the necessary centripetal acceleration?</vt:lpstr>
      <vt:lpstr>PowerPoint Presentation</vt:lpstr>
      <vt:lpstr>PowerPoint Presentation</vt:lpstr>
      <vt:lpstr>PowerPoint Presentation</vt:lpstr>
      <vt:lpstr>PowerPoint Presentation</vt:lpstr>
      <vt:lpstr>PowerPoint Presentation</vt:lpstr>
      <vt:lpstr>PowerPoint Presentation</vt:lpstr>
      <vt:lpstr>A ball moves CW in circular motion. What happens when it reaches the opening?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car travels around a corner with the cruise control on. Which vector is the car’s centripetal acceleration?</vt:lpstr>
      <vt:lpstr>A car travels around a corner while speeding up. Which vector is the net force on the car?</vt:lpstr>
      <vt:lpstr>A car travels around a corner while speeding up. Which vector is the force of friction from the road on the car?</vt:lpstr>
      <vt:lpstr>PowerPoint Presentation</vt:lpstr>
      <vt:lpstr>A car travels around a corner at a constant speed. Which vector is the fictitious force on the car?</vt:lpstr>
      <vt:lpstr>PowerPoint Presentation</vt:lpstr>
      <vt:lpstr>PowerPoint Presentation</vt:lpstr>
      <vt:lpstr>PowerPoint Presentation</vt:lpstr>
      <vt:lpstr>PowerPoint Presentation</vt:lpstr>
      <vt:lpstr>PowerPoint Presentation</vt:lpstr>
      <vt:lpstr>When a ball on the end of a string is swung in a vertical circle, the ball’s acceleration is because</vt:lpstr>
      <vt:lpstr>PowerPoint Presentation</vt:lpstr>
      <vt:lpstr>PowerPoint Presentation</vt:lpstr>
      <vt:lpstr>PowerPoint Presentation</vt:lpstr>
      <vt:lpstr>PowerPoint Presentation</vt:lpstr>
      <vt:lpstr>A 60 kg person stands on each of the following planets. Ranks order her weight on the three bodies, from highest to lowest</vt:lpstr>
      <vt:lpstr>Which vector pair matches the car’s motion over the hill?</vt:lpstr>
      <vt:lpstr>PowerPoint Presentation</vt:lpstr>
      <vt:lpstr>PowerPoint Presentation</vt:lpstr>
      <vt:lpstr>PowerPoint Presentation</vt:lpstr>
      <vt:lpstr>A satellite orbits the earth. A space shuttle crew is sent to boost the satellite into a higher orbit.  Which of these quantities increases?</vt:lpstr>
      <vt:lpstr>PowerPoint Presentation</vt:lpstr>
      <vt:lpstr>PowerPoint Presentation</vt:lpstr>
    </vt:vector>
  </TitlesOfParts>
  <Company>Utah Valley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physics</dc:title>
  <dc:creator>MiniQuad</dc:creator>
  <cp:lastModifiedBy>Windows User</cp:lastModifiedBy>
  <cp:revision>94</cp:revision>
  <dcterms:created xsi:type="dcterms:W3CDTF">2014-04-03T04:45:59Z</dcterms:created>
  <dcterms:modified xsi:type="dcterms:W3CDTF">2014-05-28T18:11:20Z</dcterms:modified>
</cp:coreProperties>
</file>